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174"/>
  </p:normalViewPr>
  <p:slideViewPr>
    <p:cSldViewPr snapToGrid="0" snapToObjects="1">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01897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7770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Hanna </a:t>
            </a:r>
            <a:r>
              <a:rPr lang="en-US" dirty="0" err="1">
                <a:solidFill>
                  <a:schemeClr val="bg2"/>
                </a:solidFill>
                <a:latin typeface="Abadi"/>
                <a:ea typeface="SF Pro" pitchFamily="2" charset="0"/>
                <a:cs typeface="SF Pro" pitchFamily="2" charset="0"/>
              </a:rPr>
              <a:t>Farsin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24-06-2025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55874" cy="4601586"/>
          </a:xfrm>
          <a:prstGeom prst="rect">
            <a:avLst/>
          </a:prstGeom>
        </p:spPr>
        <p:txBody>
          <a:bodyPr/>
          <a:lstStyle/>
          <a:p>
            <a:r>
              <a:rPr lang="en-US" sz="2000" dirty="0">
                <a:solidFill>
                  <a:schemeClr val="accent3">
                    <a:lumMod val="25000"/>
                  </a:schemeClr>
                </a:solidFill>
                <a:latin typeface="Abadi" panose="020B0604020104020204" pitchFamily="34" charset="0"/>
              </a:rPr>
              <a:t>In this step we load the dataset and: </a:t>
            </a:r>
          </a:p>
          <a:p>
            <a:r>
              <a:rPr lang="en-US" sz="2000" b="0" i="0" dirty="0">
                <a:effectLst/>
                <a:latin typeface="Abadi" panose="020B0604020104020204" pitchFamily="34" charset="0"/>
              </a:rPr>
              <a:t>Calculate the number of launches on each site</a:t>
            </a:r>
          </a:p>
          <a:p>
            <a:r>
              <a:rPr lang="en-US" sz="2000" b="0" i="0" dirty="0">
                <a:effectLst/>
                <a:latin typeface="Abadi" panose="020B0604020104020204" pitchFamily="34" charset="0"/>
              </a:rPr>
              <a:t>Calculate the number and occurrence of each orbit</a:t>
            </a:r>
          </a:p>
          <a:p>
            <a:r>
              <a:rPr lang="en-US" sz="2000" b="0" i="0" dirty="0">
                <a:effectLst/>
                <a:latin typeface="Abadi" panose="020B0604020104020204" pitchFamily="34" charset="0"/>
              </a:rPr>
              <a:t>Calculate the number and </a:t>
            </a:r>
            <a:r>
              <a:rPr lang="en-US" sz="2000" b="0" i="0" dirty="0" err="1">
                <a:effectLst/>
                <a:latin typeface="Abadi" panose="020B0604020104020204" pitchFamily="34" charset="0"/>
              </a:rPr>
              <a:t>occurence</a:t>
            </a:r>
            <a:r>
              <a:rPr lang="en-US" sz="2000" b="0" i="0" dirty="0">
                <a:effectLst/>
                <a:latin typeface="Abadi" panose="020B0604020104020204" pitchFamily="34" charset="0"/>
              </a:rPr>
              <a:t> of mission outcome of the orbits</a:t>
            </a:r>
          </a:p>
          <a:p>
            <a:r>
              <a:rPr lang="en-US" sz="2000" b="0" i="0" dirty="0">
                <a:effectLst/>
                <a:latin typeface="Abadi" panose="020B0604020104020204" pitchFamily="34" charset="0"/>
              </a:rPr>
              <a:t>Create a landing outcome label from Outcome column.</a:t>
            </a:r>
          </a:p>
          <a:p>
            <a:r>
              <a:rPr lang="en-US" sz="2000" dirty="0">
                <a:solidFill>
                  <a:schemeClr val="accent3">
                    <a:lumMod val="25000"/>
                  </a:schemeClr>
                </a:solidFill>
                <a:latin typeface="Abadi" panose="020B0604020104020204" pitchFamily="34" charset="0"/>
              </a:rPr>
              <a:t>https://github.com/hannafarsin/IBM-Data-Science-Proffessional-Certificate-/blob/main/Applied%20Data%20Science%20Capstone/module1/labs-jupyter-spacex-Data%20wrangling.ipynb</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820ED5BD-0FA4-4766-A0F5-78DD00D79E17}"/>
              </a:ext>
            </a:extLst>
          </p:cNvPr>
          <p:cNvPicPr>
            <a:picLocks noChangeAspect="1"/>
          </p:cNvPicPr>
          <p:nvPr/>
        </p:nvPicPr>
        <p:blipFill>
          <a:blip r:embed="rId3"/>
          <a:stretch>
            <a:fillRect/>
          </a:stretch>
        </p:blipFill>
        <p:spPr>
          <a:xfrm>
            <a:off x="5501897" y="1549830"/>
            <a:ext cx="5920091" cy="447574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75610" y="1426677"/>
            <a:ext cx="4716462" cy="3146425"/>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7EAFCD4A-F6C0-48F5-93C7-D0D4C57B4063}"/>
              </a:ext>
            </a:extLst>
          </p:cNvPr>
          <p:cNvPicPr>
            <a:picLocks noChangeAspect="1"/>
          </p:cNvPicPr>
          <p:nvPr/>
        </p:nvPicPr>
        <p:blipFill>
          <a:blip r:embed="rId4"/>
          <a:stretch>
            <a:fillRect/>
          </a:stretch>
        </p:blipFill>
        <p:spPr>
          <a:xfrm>
            <a:off x="578997" y="1326396"/>
            <a:ext cx="4276487" cy="2921431"/>
          </a:xfrm>
          <a:prstGeom prst="rect">
            <a:avLst/>
          </a:prstGeom>
        </p:spPr>
      </p:pic>
      <p:sp>
        <p:nvSpPr>
          <p:cNvPr id="11" name="Content Placeholder 4">
            <a:extLst>
              <a:ext uri="{FF2B5EF4-FFF2-40B4-BE49-F238E27FC236}">
                <a16:creationId xmlns:a16="http://schemas.microsoft.com/office/drawing/2014/main" id="{ABAA36D1-FA9D-42DE-925F-0BD532FAF7D3}"/>
              </a:ext>
            </a:extLst>
          </p:cNvPr>
          <p:cNvSpPr txBox="1">
            <a:spLocks/>
          </p:cNvSpPr>
          <p:nvPr/>
        </p:nvSpPr>
        <p:spPr>
          <a:xfrm>
            <a:off x="922411" y="1624738"/>
            <a:ext cx="4716390" cy="314615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a:solidFill>
                <a:schemeClr val="accent3">
                  <a:lumMod val="25000"/>
                </a:schemeClr>
              </a:solidFill>
              <a:latin typeface="Abadi"/>
            </a:endParaRPr>
          </a:p>
          <a:p>
            <a:endParaRPr lang="en-US" dirty="0"/>
          </a:p>
        </p:txBody>
      </p:sp>
      <p:sp>
        <p:nvSpPr>
          <p:cNvPr id="13" name="Rectangle 12">
            <a:extLst>
              <a:ext uri="{FF2B5EF4-FFF2-40B4-BE49-F238E27FC236}">
                <a16:creationId xmlns:a16="http://schemas.microsoft.com/office/drawing/2014/main" id="{74E51A1C-339F-4BC0-8D7F-E9A9A62DB7A8}"/>
              </a:ext>
            </a:extLst>
          </p:cNvPr>
          <p:cNvSpPr/>
          <p:nvPr/>
        </p:nvSpPr>
        <p:spPr>
          <a:xfrm>
            <a:off x="569058" y="4105203"/>
            <a:ext cx="4480741" cy="27527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000" b="1" dirty="0">
                <a:latin typeface="Abadi" panose="020B0604020104020204" pitchFamily="34" charset="0"/>
              </a:rPr>
              <a:t>:</a:t>
            </a:r>
            <a:br>
              <a:rPr lang="en-US" sz="2000" dirty="0">
                <a:latin typeface="Abadi" panose="020B0604020104020204" pitchFamily="34" charset="0"/>
              </a:rPr>
            </a:br>
            <a:r>
              <a:rPr lang="en-US" sz="2000" b="1" dirty="0" err="1">
                <a:latin typeface="Abadi" panose="020B0604020104020204" pitchFamily="34" charset="0"/>
              </a:rPr>
              <a:t>Insight</a:t>
            </a:r>
            <a:r>
              <a:rPr lang="en-US" sz="2000" dirty="0" err="1">
                <a:latin typeface="Abadi" panose="020B0604020104020204" pitchFamily="34" charset="0"/>
              </a:rPr>
              <a:t>:This</a:t>
            </a:r>
            <a:r>
              <a:rPr lang="en-US" sz="2000" dirty="0">
                <a:latin typeface="Abadi" panose="020B0604020104020204" pitchFamily="34" charset="0"/>
              </a:rPr>
              <a:t> line chart displays the </a:t>
            </a:r>
            <a:r>
              <a:rPr lang="en-US" sz="2000" b="1" dirty="0">
                <a:latin typeface="Abadi" panose="020B0604020104020204" pitchFamily="34" charset="0"/>
              </a:rPr>
              <a:t>trend of average launch success rate</a:t>
            </a:r>
            <a:r>
              <a:rPr lang="en-US" sz="2000" dirty="0">
                <a:latin typeface="Abadi" panose="020B0604020104020204" pitchFamily="34" charset="0"/>
              </a:rPr>
              <a:t> from 2010 to 2020.</a:t>
            </a:r>
          </a:p>
          <a:p>
            <a:r>
              <a:rPr lang="en-US" sz="2000" b="1" dirty="0">
                <a:latin typeface="Abadi" panose="020B0604020104020204" pitchFamily="34" charset="0"/>
              </a:rPr>
              <a:t> Takeaway:</a:t>
            </a:r>
            <a:r>
              <a:rPr lang="en-US" sz="2000" dirty="0">
                <a:latin typeface="Abadi" panose="020B0604020104020204" pitchFamily="34" charset="0"/>
              </a:rPr>
              <a:t> Falcon 9 missions have become significantly more reliable over time, likely due to technological advancements, improved launch procedures, and learning from past missions</a:t>
            </a:r>
            <a:r>
              <a:rPr lang="en-US" dirty="0"/>
              <a:t>.</a:t>
            </a:r>
          </a:p>
          <a:p>
            <a:pPr algn="ctr"/>
            <a:endParaRPr lang="en-IN" dirty="0"/>
          </a:p>
        </p:txBody>
      </p:sp>
      <p:pic>
        <p:nvPicPr>
          <p:cNvPr id="15" name="Picture 14">
            <a:extLst>
              <a:ext uri="{FF2B5EF4-FFF2-40B4-BE49-F238E27FC236}">
                <a16:creationId xmlns:a16="http://schemas.microsoft.com/office/drawing/2014/main" id="{DFA042CF-5531-4B4C-8B0A-7C0B93DF6283}"/>
              </a:ext>
            </a:extLst>
          </p:cNvPr>
          <p:cNvPicPr>
            <a:picLocks noChangeAspect="1"/>
          </p:cNvPicPr>
          <p:nvPr/>
        </p:nvPicPr>
        <p:blipFill>
          <a:blip r:embed="rId5"/>
          <a:stretch>
            <a:fillRect/>
          </a:stretch>
        </p:blipFill>
        <p:spPr>
          <a:xfrm>
            <a:off x="5331462" y="4039348"/>
            <a:ext cx="5734328" cy="2818652"/>
          </a:xfrm>
          <a:prstGeom prst="rect">
            <a:avLst/>
          </a:prstGeom>
        </p:spPr>
      </p:pic>
      <p:sp>
        <p:nvSpPr>
          <p:cNvPr id="16" name="Rectangle 15">
            <a:extLst>
              <a:ext uri="{FF2B5EF4-FFF2-40B4-BE49-F238E27FC236}">
                <a16:creationId xmlns:a16="http://schemas.microsoft.com/office/drawing/2014/main" id="{97CF7284-0138-44AB-B21E-CBDB178B8C01}"/>
              </a:ext>
            </a:extLst>
          </p:cNvPr>
          <p:cNvSpPr/>
          <p:nvPr/>
        </p:nvSpPr>
        <p:spPr>
          <a:xfrm>
            <a:off x="5049799" y="1326396"/>
            <a:ext cx="6713415" cy="25946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US" dirty="0">
              <a:latin typeface="Abadi" panose="020B0604020104020204" pitchFamily="34" charset="0"/>
            </a:endParaRPr>
          </a:p>
          <a:p>
            <a:r>
              <a:rPr lang="en-US" b="1" dirty="0" err="1">
                <a:latin typeface="Abadi" panose="020B0604020104020204" pitchFamily="34" charset="0"/>
              </a:rPr>
              <a:t>Insight</a:t>
            </a:r>
            <a:r>
              <a:rPr lang="en-US" dirty="0" err="1">
                <a:latin typeface="Abadi" panose="020B0604020104020204" pitchFamily="34" charset="0"/>
              </a:rPr>
              <a:t>:This</a:t>
            </a:r>
            <a:r>
              <a:rPr lang="en-US" dirty="0">
                <a:latin typeface="Abadi" panose="020B0604020104020204" pitchFamily="34" charset="0"/>
              </a:rPr>
              <a:t> bar chart shows the launch success rate across different orbit types.</a:t>
            </a:r>
          </a:p>
          <a:p>
            <a:r>
              <a:rPr lang="en-US" b="1" dirty="0">
                <a:latin typeface="Abadi" panose="020B0604020104020204" pitchFamily="34" charset="0"/>
              </a:rPr>
              <a:t>Takeaway</a:t>
            </a:r>
            <a:r>
              <a:rPr lang="en-US" dirty="0">
                <a:latin typeface="Abadi" panose="020B0604020104020204" pitchFamily="34" charset="0"/>
              </a:rPr>
              <a:t>: Orbit type has a notable influence on mission success high-priority orbits like GEO and SSO show high performance, whereas GTO may require more optimization or risk mitigation.</a:t>
            </a:r>
          </a:p>
          <a:p>
            <a:r>
              <a:rPr lang="en-US" b="1" dirty="0">
                <a:latin typeface="Abadi" panose="020B0604020104020204" pitchFamily="34" charset="0"/>
              </a:rPr>
              <a:t>Link for the notebook :</a:t>
            </a:r>
          </a:p>
          <a:p>
            <a:r>
              <a:rPr lang="en-US" dirty="0">
                <a:latin typeface="Abadi" panose="020B0604020104020204" pitchFamily="34" charset="0"/>
              </a:rPr>
              <a:t>https://github.com/hannafarsin/IBM-Data-Science-Proffessional-Certificate/blob/main/Applied%20Data%20Science%20Capstone/module2/edadataviz.ipynb</a:t>
            </a: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71600"/>
            <a:ext cx="10515600" cy="5486399"/>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panose="020B0604020104020204" pitchFamily="34" charset="0"/>
              </a:rPr>
              <a:t>Here we have Download the dataset and </a:t>
            </a:r>
            <a:r>
              <a:rPr lang="en-IN" sz="1400" b="0" i="0" dirty="0">
                <a:effectLst/>
                <a:latin typeface="Abadi" panose="020B0604020104020204" pitchFamily="34" charset="0"/>
              </a:rPr>
              <a:t>Connect to the database ,</a:t>
            </a:r>
            <a:r>
              <a:rPr lang="en-US" sz="1400" b="0" i="0" dirty="0">
                <a:effectLst/>
                <a:latin typeface="Abadi" panose="020B0604020104020204" pitchFamily="34" charset="0"/>
              </a:rPr>
              <a:t>first load the SQL extension and establish a connection with the database</a:t>
            </a:r>
            <a:r>
              <a:rPr lang="en-IN" sz="1400" b="0" i="0" dirty="0">
                <a:effectLst/>
                <a:latin typeface="Abadi" panose="020B0604020104020204" pitchFamily="34" charset="0"/>
              </a:rPr>
              <a:t> and </a:t>
            </a:r>
            <a:r>
              <a:rPr lang="en-US" sz="1400" b="0" i="0" dirty="0">
                <a:effectLst/>
                <a:latin typeface="Abadi" panose="020B0604020104020204" pitchFamily="34" charset="0"/>
              </a:rPr>
              <a:t>write and execute SQL queries to solve the assignment tasks.</a:t>
            </a:r>
            <a:endParaRPr lang="en-IN" sz="1400" b="0" i="0" dirty="0">
              <a:effectLst/>
              <a:latin typeface="Abadi" panose="020B0604020104020204" pitchFamily="34" charset="0"/>
            </a:endParaRPr>
          </a:p>
          <a:p>
            <a:pPr>
              <a:lnSpc>
                <a:spcPct val="100000"/>
              </a:lnSpc>
              <a:spcBef>
                <a:spcPts val="1400"/>
              </a:spcBef>
            </a:pPr>
            <a:r>
              <a:rPr lang="en-US" sz="1400" b="0" i="0" dirty="0">
                <a:effectLst/>
                <a:latin typeface="Abadi" panose="020B0604020104020204" pitchFamily="34" charset="0"/>
              </a:rPr>
              <a:t>Display the names of the unique launch sites in the space mission</a:t>
            </a:r>
          </a:p>
          <a:p>
            <a:pPr>
              <a:lnSpc>
                <a:spcPct val="100000"/>
              </a:lnSpc>
              <a:spcBef>
                <a:spcPts val="1400"/>
              </a:spcBef>
            </a:pPr>
            <a:r>
              <a:rPr lang="en-US" sz="1400" b="0" i="0" dirty="0">
                <a:effectLst/>
                <a:latin typeface="Abadi" panose="020B0604020104020204" pitchFamily="34" charset="0"/>
              </a:rPr>
              <a:t>Display 5 records where launch sites begin with the string 'CCA'</a:t>
            </a:r>
          </a:p>
          <a:p>
            <a:pPr>
              <a:lnSpc>
                <a:spcPct val="100000"/>
              </a:lnSpc>
              <a:spcBef>
                <a:spcPts val="1400"/>
              </a:spcBef>
            </a:pPr>
            <a:r>
              <a:rPr lang="en-US" sz="1400" b="0" i="0" dirty="0">
                <a:effectLst/>
                <a:latin typeface="Abadi" panose="020B0604020104020204" pitchFamily="34" charset="0"/>
              </a:rPr>
              <a:t>Display the total payload mass carried by boosters launched by NASA (CRS)</a:t>
            </a:r>
          </a:p>
          <a:p>
            <a:pPr>
              <a:lnSpc>
                <a:spcPct val="100000"/>
              </a:lnSpc>
              <a:spcBef>
                <a:spcPts val="1400"/>
              </a:spcBef>
            </a:pPr>
            <a:r>
              <a:rPr lang="en-US" sz="1400" b="0" i="0" dirty="0">
                <a:effectLst/>
                <a:latin typeface="Abadi" panose="020B0604020104020204" pitchFamily="34" charset="0"/>
              </a:rPr>
              <a:t>Display average payload mass carried by booster version F9 v1.1</a:t>
            </a:r>
          </a:p>
          <a:p>
            <a:pPr>
              <a:lnSpc>
                <a:spcPct val="100000"/>
              </a:lnSpc>
              <a:spcBef>
                <a:spcPts val="1400"/>
              </a:spcBef>
            </a:pPr>
            <a:r>
              <a:rPr lang="en-US" sz="1400" b="0" i="0" dirty="0">
                <a:effectLst/>
                <a:latin typeface="Abadi" panose="020B0604020104020204" pitchFamily="34" charset="0"/>
              </a:rPr>
              <a:t>List the date when the first </a:t>
            </a:r>
            <a:r>
              <a:rPr lang="en-US" sz="1400" b="0" i="0" dirty="0" err="1">
                <a:effectLst/>
                <a:latin typeface="Abadi" panose="020B0604020104020204" pitchFamily="34" charset="0"/>
              </a:rPr>
              <a:t>succesful</a:t>
            </a:r>
            <a:r>
              <a:rPr lang="en-US" sz="1400" b="0" i="0" dirty="0">
                <a:effectLst/>
                <a:latin typeface="Abadi" panose="020B0604020104020204" pitchFamily="34" charset="0"/>
              </a:rPr>
              <a:t> landing outcome in ground pad was </a:t>
            </a:r>
            <a:r>
              <a:rPr lang="en-US" sz="1400" b="0" i="0" dirty="0" err="1">
                <a:effectLst/>
                <a:latin typeface="Abadi" panose="020B0604020104020204" pitchFamily="34" charset="0"/>
              </a:rPr>
              <a:t>acheived</a:t>
            </a:r>
            <a:r>
              <a:rPr lang="en-US" sz="1400" b="0" i="0" dirty="0">
                <a:effectLst/>
                <a:latin typeface="Abadi" panose="020B0604020104020204" pitchFamily="34" charset="0"/>
              </a:rPr>
              <a:t>.</a:t>
            </a:r>
          </a:p>
          <a:p>
            <a:pPr>
              <a:lnSpc>
                <a:spcPct val="100000"/>
              </a:lnSpc>
              <a:spcBef>
                <a:spcPts val="1400"/>
              </a:spcBef>
            </a:pPr>
            <a:r>
              <a:rPr lang="en-US" sz="1400" b="0" i="0" dirty="0">
                <a:effectLst/>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400" b="0" i="0" dirty="0">
                <a:effectLst/>
                <a:latin typeface="Abadi" panose="020B0604020104020204" pitchFamily="34" charset="0"/>
              </a:rPr>
              <a:t>List the total number of successful and failure mission outcomes</a:t>
            </a:r>
          </a:p>
          <a:p>
            <a:pPr>
              <a:lnSpc>
                <a:spcPct val="100000"/>
              </a:lnSpc>
              <a:spcBef>
                <a:spcPts val="1400"/>
              </a:spcBef>
            </a:pPr>
            <a:r>
              <a:rPr lang="en-US" sz="1400" b="0" i="0" dirty="0">
                <a:effectLst/>
                <a:latin typeface="Abadi" panose="020B0604020104020204" pitchFamily="34" charset="0"/>
              </a:rPr>
              <a:t>List the names of the </a:t>
            </a:r>
            <a:r>
              <a:rPr lang="en-US" sz="1400" b="0" i="0" dirty="0" err="1">
                <a:effectLst/>
                <a:latin typeface="Abadi" panose="020B0604020104020204" pitchFamily="34" charset="0"/>
              </a:rPr>
              <a:t>booster_versions</a:t>
            </a:r>
            <a:r>
              <a:rPr lang="en-US" sz="1400" b="0" i="0" dirty="0">
                <a:effectLst/>
                <a:latin typeface="Abadi" panose="020B0604020104020204" pitchFamily="34" charset="0"/>
              </a:rPr>
              <a:t> which have carried the maximum payload mass. Use a subquery</a:t>
            </a:r>
          </a:p>
          <a:p>
            <a:pPr>
              <a:lnSpc>
                <a:spcPct val="100000"/>
              </a:lnSpc>
              <a:spcBef>
                <a:spcPts val="1400"/>
              </a:spcBef>
            </a:pPr>
            <a:r>
              <a:rPr lang="en-US" sz="1400" b="0" i="0" dirty="0">
                <a:effectLst/>
                <a:latin typeface="Abadi" panose="020B0604020104020204" pitchFamily="34" charset="0"/>
              </a:rPr>
              <a:t>List the records which will display the month names, failure </a:t>
            </a:r>
            <a:r>
              <a:rPr lang="en-US" sz="1400" b="0" i="0" dirty="0" err="1">
                <a:effectLst/>
                <a:latin typeface="Abadi" panose="020B0604020104020204" pitchFamily="34" charset="0"/>
              </a:rPr>
              <a:t>landing_outcomes</a:t>
            </a:r>
            <a:r>
              <a:rPr lang="en-US" sz="1400" b="0" i="0" dirty="0">
                <a:effectLst/>
                <a:latin typeface="Abadi" panose="020B0604020104020204" pitchFamily="34" charset="0"/>
              </a:rPr>
              <a:t> in drone ship ,booster versions, </a:t>
            </a:r>
            <a:r>
              <a:rPr lang="en-US" sz="1400" b="0" i="0" dirty="0" err="1">
                <a:effectLst/>
                <a:latin typeface="Abadi" panose="020B0604020104020204" pitchFamily="34" charset="0"/>
              </a:rPr>
              <a:t>launch_site</a:t>
            </a:r>
            <a:r>
              <a:rPr lang="en-US" sz="1400" b="0" i="0" dirty="0">
                <a:effectLst/>
                <a:latin typeface="Abadi" panose="020B0604020104020204" pitchFamily="34" charset="0"/>
              </a:rPr>
              <a:t> for the months in year 2015.</a:t>
            </a:r>
          </a:p>
          <a:p>
            <a:pPr>
              <a:lnSpc>
                <a:spcPct val="100000"/>
              </a:lnSpc>
              <a:spcBef>
                <a:spcPts val="1400"/>
              </a:spcBef>
            </a:pPr>
            <a:r>
              <a:rPr lang="en-US" sz="1400" b="0" i="0" dirty="0">
                <a:effectLst/>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IN" sz="1400" b="0" i="0" dirty="0">
                <a:effectLst/>
                <a:latin typeface="Abadi" panose="020B0604020104020204" pitchFamily="34" charset="0"/>
              </a:rPr>
              <a:t>Notebook </a:t>
            </a:r>
            <a:r>
              <a:rPr lang="en-IN" sz="1400" b="0" i="0" dirty="0" err="1">
                <a:effectLst/>
                <a:latin typeface="Abadi" panose="020B0604020104020204" pitchFamily="34" charset="0"/>
              </a:rPr>
              <a:t>link:https</a:t>
            </a:r>
            <a:r>
              <a:rPr lang="en-IN" sz="1400" b="0" i="0" dirty="0">
                <a:effectLst/>
                <a:latin typeface="Abadi" panose="020B0604020104020204" pitchFamily="34" charset="0"/>
              </a:rPr>
              <a:t>://github.com/</a:t>
            </a:r>
            <a:r>
              <a:rPr lang="en-IN" sz="1400" b="0" i="0" dirty="0" err="1">
                <a:effectLst/>
                <a:latin typeface="Abadi" panose="020B0604020104020204" pitchFamily="34" charset="0"/>
              </a:rPr>
              <a:t>hannafarsin</a:t>
            </a:r>
            <a:r>
              <a:rPr lang="en-IN" sz="1400" b="0" i="0" dirty="0">
                <a:effectLst/>
                <a:latin typeface="Abadi" panose="020B0604020104020204" pitchFamily="34" charset="0"/>
              </a:rPr>
              <a:t>/IBM-Data-Science-</a:t>
            </a:r>
            <a:r>
              <a:rPr lang="en-IN" sz="1400" b="0" i="0" dirty="0" err="1">
                <a:effectLst/>
                <a:latin typeface="Abadi" panose="020B0604020104020204" pitchFamily="34" charset="0"/>
              </a:rPr>
              <a:t>Proffessional</a:t>
            </a:r>
            <a:r>
              <a:rPr lang="en-IN" sz="1400" b="0" i="0" dirty="0">
                <a:effectLst/>
                <a:latin typeface="Abadi" panose="020B0604020104020204" pitchFamily="34" charset="0"/>
              </a:rPr>
              <a:t>-Certificate-/blob/main/Applied%20Data%20Science%20Capstone/module2/</a:t>
            </a:r>
            <a:r>
              <a:rPr lang="en-IN" sz="1400" b="0" i="0" dirty="0" err="1">
                <a:effectLst/>
                <a:latin typeface="Abadi" panose="020B0604020104020204" pitchFamily="34" charset="0"/>
              </a:rPr>
              <a:t>jupyter</a:t>
            </a:r>
            <a:r>
              <a:rPr lang="en-IN" sz="1400" b="0" i="0" dirty="0">
                <a:effectLst/>
                <a:latin typeface="Abadi" panose="020B0604020104020204" pitchFamily="34" charset="0"/>
              </a:rPr>
              <a:t>-labs-</a:t>
            </a:r>
            <a:r>
              <a:rPr lang="en-IN" sz="1400" b="0" i="0" dirty="0" err="1">
                <a:effectLst/>
                <a:latin typeface="Abadi" panose="020B0604020104020204" pitchFamily="34" charset="0"/>
              </a:rPr>
              <a:t>eda</a:t>
            </a:r>
            <a:r>
              <a:rPr lang="en-IN" sz="1400" b="0" i="0" dirty="0">
                <a:effectLst/>
                <a:latin typeface="Abadi" panose="020B0604020104020204" pitchFamily="34" charset="0"/>
              </a:rPr>
              <a:t>-</a:t>
            </a:r>
            <a:r>
              <a:rPr lang="en-IN" sz="1400" b="0" i="0" dirty="0" err="1">
                <a:effectLst/>
                <a:latin typeface="Abadi" panose="020B0604020104020204" pitchFamily="34" charset="0"/>
              </a:rPr>
              <a:t>sql-coursera_sqllite.ipynb</a:t>
            </a:r>
            <a:endParaRPr lang="en-IN" sz="1400" b="0" i="0" dirty="0">
              <a:effectLs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endParaRPr lang="en-IN"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We marked all launch sites, and added map objects such as markers, circles, lines to mark the success or failure of launches for each site on the folium map.</a:t>
            </a:r>
          </a:p>
          <a:p>
            <a:r>
              <a:rPr lang="en-US" sz="1800" b="0" i="0" u="none" strike="noStrike" baseline="0" dirty="0">
                <a:solidFill>
                  <a:srgbClr val="292929"/>
                </a:solidFill>
                <a:latin typeface="Abadi" panose="020B0604020104020204" pitchFamily="34" charset="0"/>
              </a:rPr>
              <a:t>We assigned the feature launch outcomes (failure or success) to class 0 and 1.i.e., 0 for failure, and 1 for success.</a:t>
            </a:r>
          </a:p>
          <a:p>
            <a:r>
              <a:rPr lang="en-US" sz="1800" b="0" i="0" u="none" strike="noStrike" baseline="0" dirty="0">
                <a:solidFill>
                  <a:srgbClr val="292929"/>
                </a:solidFill>
                <a:latin typeface="Abadi" panose="020B0604020104020204" pitchFamily="34" charset="0"/>
              </a:rPr>
              <a:t>Using the color-labeled marker clusters, we identified which launch sites have relatively high success rate. </a:t>
            </a:r>
          </a:p>
          <a:p>
            <a:r>
              <a:rPr lang="en-US" sz="1800" b="0" i="0" u="none" strike="noStrike" baseline="0" dirty="0">
                <a:solidFill>
                  <a:srgbClr val="292929"/>
                </a:solidFill>
                <a:latin typeface="Abadi" panose="020B0604020104020204" pitchFamily="34" charset="0"/>
              </a:rPr>
              <a:t>We calculated the distances between a launch site to its proximities. We answered some question for instance:</a:t>
            </a:r>
            <a:endParaRPr lang="en-US" sz="1800" b="1" i="0" u="none" strike="noStrike" baseline="0" dirty="0">
              <a:solidFill>
                <a:srgbClr val="292929"/>
              </a:solidFill>
              <a:latin typeface="Abadi" panose="020B0604020104020204" pitchFamily="34" charset="0"/>
            </a:endParaRPr>
          </a:p>
          <a:p>
            <a:r>
              <a:rPr lang="en-US" sz="1800" b="1" i="0" u="none" strike="noStrike" baseline="0" dirty="0">
                <a:solidFill>
                  <a:srgbClr val="767070"/>
                </a:solidFill>
                <a:latin typeface="Abadi" panose="020B0604020104020204" pitchFamily="34" charset="0"/>
              </a:rPr>
              <a:t>Are launch sites near railways, highways and coastlines.</a:t>
            </a:r>
          </a:p>
          <a:p>
            <a:r>
              <a:rPr lang="en-US" sz="1800" b="1" i="0" u="none" strike="noStrike" baseline="0" dirty="0">
                <a:solidFill>
                  <a:srgbClr val="767070"/>
                </a:solidFill>
                <a:latin typeface="Abadi" panose="020B0604020104020204" pitchFamily="34" charset="0"/>
              </a:rPr>
              <a:t>Do launch sites keep certain distance away from cities.</a:t>
            </a:r>
          </a:p>
          <a:p>
            <a:r>
              <a:rPr lang="en-US" sz="1800" b="1" i="0" u="none" strike="noStrike" baseline="0" dirty="0">
                <a:solidFill>
                  <a:srgbClr val="767070"/>
                </a:solidFill>
                <a:latin typeface="Abadi" panose="020B0604020104020204" pitchFamily="34" charset="0"/>
              </a:rPr>
              <a:t>Notebook link: https://github.com/hannafarsin/IBM-Data-Science-Proffessional-Certificate-/blob/main/Applied%20Data%20Science%20Capstone/module3/lab_jupyter_launch_site_location.ipynb</a:t>
            </a:r>
            <a:endParaRPr lang="en-IN" sz="1800" b="1" i="0" u="none" strike="noStrike" baseline="0" dirty="0">
              <a:solidFill>
                <a:srgbClr val="767070"/>
              </a:solidFill>
              <a:latin typeface="Abadi" panose="020B0604020104020204" pitchFamily="34" charset="0"/>
            </a:endParaRPr>
          </a:p>
          <a:p>
            <a:endParaRPr lang="en-US" sz="18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endParaRPr lang="en-IN" sz="1800" b="0" i="0" u="none" strike="noStrike" baseline="0" dirty="0">
              <a:latin typeface="Abadi" panose="020B0604020104020204" pitchFamily="34" charset="0"/>
            </a:endParaRPr>
          </a:p>
          <a:p>
            <a:r>
              <a:rPr lang="en-US" sz="2000" b="0" i="0" u="none" strike="noStrike" baseline="0" dirty="0">
                <a:solidFill>
                  <a:srgbClr val="292929"/>
                </a:solidFill>
                <a:latin typeface="Abadi" panose="020B0604020104020204" pitchFamily="34" charset="0"/>
              </a:rPr>
              <a:t>We built an interactive dashboard with </a:t>
            </a:r>
            <a:r>
              <a:rPr lang="en-US" sz="2000" b="0" i="0" u="none" strike="noStrike" baseline="0" dirty="0" err="1">
                <a:solidFill>
                  <a:srgbClr val="292929"/>
                </a:solidFill>
                <a:latin typeface="Abadi" panose="020B0604020104020204" pitchFamily="34" charset="0"/>
              </a:rPr>
              <a:t>Plotly</a:t>
            </a:r>
            <a:r>
              <a:rPr lang="en-US" sz="2000" b="0" i="0" u="none" strike="noStrike" baseline="0" dirty="0">
                <a:solidFill>
                  <a:srgbClr val="292929"/>
                </a:solidFill>
                <a:latin typeface="Abadi" panose="020B0604020104020204" pitchFamily="34" charset="0"/>
              </a:rPr>
              <a:t> dash</a:t>
            </a:r>
          </a:p>
          <a:p>
            <a:r>
              <a:rPr lang="en-US" sz="2000" b="0" i="0" u="none" strike="noStrike" baseline="0" dirty="0">
                <a:solidFill>
                  <a:srgbClr val="292929"/>
                </a:solidFill>
                <a:latin typeface="Abadi" panose="020B0604020104020204" pitchFamily="34" charset="0"/>
              </a:rPr>
              <a:t>We plotted pie charts showing the total launches by a certain sites</a:t>
            </a:r>
          </a:p>
          <a:p>
            <a:r>
              <a:rPr lang="en-US" sz="2000" b="0" i="0" u="none" strike="noStrike" baseline="0" dirty="0">
                <a:solidFill>
                  <a:srgbClr val="292929"/>
                </a:solidFill>
                <a:latin typeface="Abadi" panose="020B0604020104020204" pitchFamily="34" charset="0"/>
              </a:rPr>
              <a:t>We plotted scatter graph showing the relationship with Outcome and Payload Mass (Kg) for the different booster version.</a:t>
            </a:r>
          </a:p>
          <a:p>
            <a:r>
              <a:rPr lang="en-US" sz="2000" dirty="0">
                <a:latin typeface="Abadi" panose="020B0604020104020204" pitchFamily="34" charset="0"/>
              </a:rPr>
              <a:t>Notebook link: https://github.com/hannafarsin/IBM-Data-Science-Proffessional-Certificate-/blob/main/Applied%20Data%20Science%20Capstone/module3/spacex-dash-app.py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endParaRPr lang="en-IN"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We loaded the data using </a:t>
            </a:r>
            <a:r>
              <a:rPr lang="en-US" sz="1800" b="0" i="0" u="none" strike="noStrike" baseline="0" dirty="0" err="1">
                <a:solidFill>
                  <a:srgbClr val="292929"/>
                </a:solidFill>
                <a:latin typeface="Abadi" panose="020B0604020104020204" pitchFamily="34" charset="0"/>
              </a:rPr>
              <a:t>numpy</a:t>
            </a:r>
            <a:r>
              <a:rPr lang="en-US" sz="1800" b="0" i="0" u="none" strike="noStrike" baseline="0" dirty="0">
                <a:solidFill>
                  <a:srgbClr val="292929"/>
                </a:solidFill>
                <a:latin typeface="Abadi" panose="020B0604020104020204" pitchFamily="34" charset="0"/>
              </a:rPr>
              <a:t> and pandas, transformed the data, split our data into training and testing.</a:t>
            </a:r>
          </a:p>
          <a:p>
            <a:r>
              <a:rPr lang="en-US" sz="1800" b="0" i="0" u="none" strike="noStrike" baseline="0" dirty="0">
                <a:solidFill>
                  <a:srgbClr val="292929"/>
                </a:solidFill>
                <a:latin typeface="Abadi" panose="020B0604020104020204" pitchFamily="34" charset="0"/>
              </a:rPr>
              <a:t>We built different machine learning models and tune different hyperparameters using </a:t>
            </a:r>
            <a:r>
              <a:rPr lang="en-US" sz="1800" b="0" i="0" u="none" strike="noStrike" baseline="0" dirty="0" err="1">
                <a:solidFill>
                  <a:srgbClr val="292929"/>
                </a:solidFill>
                <a:latin typeface="Abadi" panose="020B0604020104020204" pitchFamily="34" charset="0"/>
              </a:rPr>
              <a:t>GridSearchCV</a:t>
            </a:r>
            <a:r>
              <a:rPr lang="en-US" sz="1800" b="0" i="0" u="none" strike="noStrike" baseline="0" dirty="0">
                <a:solidFill>
                  <a:srgbClr val="292929"/>
                </a:solidFill>
                <a:latin typeface="Abadi" panose="020B0604020104020204" pitchFamily="34" charset="0"/>
              </a:rPr>
              <a:t>.</a:t>
            </a:r>
          </a:p>
          <a:p>
            <a:r>
              <a:rPr lang="en-US" sz="1800" b="0" i="0" u="none" strike="noStrike" baseline="0" dirty="0">
                <a:solidFill>
                  <a:srgbClr val="292929"/>
                </a:solidFill>
                <a:latin typeface="Abadi" panose="020B0604020104020204" pitchFamily="34" charset="0"/>
              </a:rPr>
              <a:t>We used accuracy as the metric for our model, improved the model using feature engineering and algorithm tuning.</a:t>
            </a:r>
          </a:p>
          <a:p>
            <a:r>
              <a:rPr lang="en-US" sz="1800" b="0" i="0" u="none" strike="noStrike" baseline="0" dirty="0">
                <a:solidFill>
                  <a:srgbClr val="292929"/>
                </a:solidFill>
                <a:latin typeface="Abadi" panose="020B0604020104020204" pitchFamily="34" charset="0"/>
              </a:rPr>
              <a:t>We found the best performing classification model.</a:t>
            </a:r>
          </a:p>
          <a:p>
            <a:r>
              <a:rPr lang="en-US" sz="1800" dirty="0">
                <a:latin typeface="Abadi" panose="020B0604020104020204" pitchFamily="34" charset="0"/>
              </a:rPr>
              <a:t>Notebook link: https://github.com/hannafarsin/IBM-Data-Science-Proffessional-Certificate-/blob/main/Applied%20Data%20Science%20Capstone/module4/SpaceX_Machine%20Learning%20Prediction_Part_5%20(1).ipynb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C0F3FE7-3908-4D8D-ADB8-8FA5226E40E4}"/>
              </a:ext>
            </a:extLst>
          </p:cNvPr>
          <p:cNvPicPr>
            <a:picLocks noChangeAspect="1"/>
          </p:cNvPicPr>
          <p:nvPr/>
        </p:nvPicPr>
        <p:blipFill>
          <a:blip r:embed="rId3"/>
          <a:stretch>
            <a:fillRect/>
          </a:stretch>
        </p:blipFill>
        <p:spPr>
          <a:xfrm>
            <a:off x="450574" y="1417984"/>
            <a:ext cx="10243929" cy="3525076"/>
          </a:xfrm>
          <a:prstGeom prst="rect">
            <a:avLst/>
          </a:prstGeom>
        </p:spPr>
      </p:pic>
      <p:sp>
        <p:nvSpPr>
          <p:cNvPr id="7" name="Rectangle 1">
            <a:extLst>
              <a:ext uri="{FF2B5EF4-FFF2-40B4-BE49-F238E27FC236}">
                <a16:creationId xmlns:a16="http://schemas.microsoft.com/office/drawing/2014/main" id="{395D71F2-C252-4E97-A844-0B42531D37A6}"/>
              </a:ext>
            </a:extLst>
          </p:cNvPr>
          <p:cNvSpPr>
            <a:spLocks noGrp="1" noChangeArrowheads="1"/>
          </p:cNvSpPr>
          <p:nvPr>
            <p:ph type="body" sz="half" idx="4294967295"/>
          </p:nvPr>
        </p:nvSpPr>
        <p:spPr bwMode="auto">
          <a:xfrm>
            <a:off x="450574" y="5246826"/>
            <a:ext cx="1118483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scatter plot shows the relationship between </a:t>
            </a:r>
            <a:r>
              <a:rPr kumimoji="0" lang="en-US" altLang="en-US" sz="1800" b="1" i="0" u="none" strike="noStrike" cap="none" normalizeH="0" baseline="0" dirty="0">
                <a:ln>
                  <a:noFill/>
                </a:ln>
                <a:solidFill>
                  <a:schemeClr val="tx1"/>
                </a:solidFill>
                <a:effectLst/>
                <a:latin typeface="Abadi" panose="020B0604020104020204" pitchFamily="34" charset="0"/>
              </a:rPr>
              <a:t>Flight Number</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Launch Site</a:t>
            </a:r>
            <a:r>
              <a:rPr kumimoji="0" lang="en-US" altLang="en-US" sz="1800" b="0" i="0" u="none" strike="noStrike" cap="none" normalizeH="0" baseline="0" dirty="0">
                <a:ln>
                  <a:noFill/>
                </a:ln>
                <a:solidFill>
                  <a:schemeClr val="tx1"/>
                </a:solidFill>
                <a:effectLst/>
                <a:latin typeface="Abadi" panose="020B0604020104020204" pitchFamily="34" charset="0"/>
              </a:rPr>
              <a:t>, with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indicating launch </a:t>
            </a:r>
            <a:r>
              <a:rPr kumimoji="0" lang="en-US" altLang="en-US" sz="1800" b="1" i="0" u="none" strike="noStrike" cap="none" normalizeH="0" baseline="0" dirty="0">
                <a:ln>
                  <a:noFill/>
                </a:ln>
                <a:solidFill>
                  <a:schemeClr val="tx1"/>
                </a:solidFill>
                <a:effectLst/>
                <a:latin typeface="Abadi" panose="020B0604020104020204" pitchFamily="34" charset="0"/>
              </a:rPr>
              <a:t>success (class = 1)</a:t>
            </a:r>
            <a:r>
              <a:rPr kumimoji="0" lang="en-US" altLang="en-US" sz="1800" b="0" i="0" u="none" strike="noStrike" cap="none" normalizeH="0" baseline="0" dirty="0">
                <a:ln>
                  <a:noFill/>
                </a:ln>
                <a:solidFill>
                  <a:schemeClr val="tx1"/>
                </a:solidFill>
                <a:effectLst/>
                <a:latin typeface="Abadi" panose="020B0604020104020204" pitchFamily="34" charset="0"/>
              </a:rPr>
              <a:t> or </a:t>
            </a:r>
            <a:r>
              <a:rPr kumimoji="0" lang="en-US" altLang="en-US" sz="1800" b="1" i="0" u="none" strike="noStrike" cap="none" normalizeH="0" baseline="0" dirty="0">
                <a:ln>
                  <a:noFill/>
                </a:ln>
                <a:solidFill>
                  <a:schemeClr val="tx1"/>
                </a:solidFill>
                <a:effectLst/>
                <a:latin typeface="Abadi" panose="020B0604020104020204" pitchFamily="34" charset="0"/>
              </a:rPr>
              <a:t>failure (class = 0)</a:t>
            </a:r>
            <a:r>
              <a:rPr kumimoji="0" lang="en-US" altLang="en-US" sz="1800" b="0" i="0" u="none" strike="noStrike" cap="none" normalizeH="0" baseline="0" dirty="0">
                <a:ln>
                  <a:noFill/>
                </a:ln>
                <a:solidFill>
                  <a:schemeClr val="tx1"/>
                </a:solidFill>
                <a:effectLst/>
                <a:latin typeface="Abadi" panose="020B0604020104020204" pitchFamily="34" charset="0"/>
              </a:rPr>
              <a:t>. We can observe that most launches were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conducted from </a:t>
            </a:r>
            <a:r>
              <a:rPr kumimoji="0" lang="en-US" altLang="en-US" sz="1800" b="1" i="0" u="none" strike="noStrike" cap="none" normalizeH="0" baseline="0" dirty="0">
                <a:ln>
                  <a:noFill/>
                </a:ln>
                <a:solidFill>
                  <a:schemeClr val="tx1"/>
                </a:solidFill>
                <a:effectLst/>
                <a:latin typeface="Abadi" panose="020B0604020104020204" pitchFamily="34" charset="0"/>
              </a:rPr>
              <a:t>CCAFS SLC 40</a:t>
            </a:r>
            <a:r>
              <a:rPr kumimoji="0" lang="en-US" altLang="en-US" sz="1800" b="0" i="0" u="none" strike="noStrike" cap="none" normalizeH="0" baseline="0" dirty="0">
                <a:ln>
                  <a:noFill/>
                </a:ln>
                <a:solidFill>
                  <a:schemeClr val="tx1"/>
                </a:solidFill>
                <a:effectLst/>
                <a:latin typeface="Abadi" panose="020B0604020104020204" pitchFamily="34" charset="0"/>
              </a:rPr>
              <a:t>, with a high success rate (many orange dots). </a:t>
            </a:r>
            <a:r>
              <a:rPr kumimoji="0" lang="en-US" altLang="en-US" sz="1800" b="1" i="0" u="none" strike="noStrike" cap="none" normalizeH="0" baseline="0" dirty="0">
                <a:ln>
                  <a:noFill/>
                </a:ln>
                <a:solidFill>
                  <a:schemeClr val="tx1"/>
                </a:solidFill>
                <a:effectLst/>
                <a:latin typeface="Abadi" panose="020B0604020104020204" pitchFamily="34" charset="0"/>
              </a:rPr>
              <a:t>KSC LC 39A</a:t>
            </a:r>
            <a:r>
              <a:rPr kumimoji="0" lang="en-US" altLang="en-US" sz="1800" b="0" i="0" u="none" strike="noStrike" cap="none" normalizeH="0" baseline="0" dirty="0">
                <a:ln>
                  <a:noFill/>
                </a:ln>
                <a:solidFill>
                  <a:schemeClr val="tx1"/>
                </a:solidFill>
                <a:effectLst/>
                <a:latin typeface="Abadi" panose="020B0604020104020204" pitchFamily="34" charset="0"/>
              </a:rPr>
              <a:t> also shows</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 strong success trend, especially in later flights. The trend suggests an </a:t>
            </a:r>
            <a:r>
              <a:rPr kumimoji="0" lang="en-US" altLang="en-US" sz="1800" b="1" i="0" u="none" strike="noStrike" cap="none" normalizeH="0" baseline="0" dirty="0">
                <a:ln>
                  <a:noFill/>
                </a:ln>
                <a:solidFill>
                  <a:schemeClr val="tx1"/>
                </a:solidFill>
                <a:effectLst/>
                <a:latin typeface="Abadi" panose="020B0604020104020204" pitchFamily="34" charset="0"/>
              </a:rPr>
              <a:t>improvement in success rate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 over time</a:t>
            </a:r>
            <a:r>
              <a:rPr kumimoji="0" lang="en-US" altLang="en-US" sz="1800" b="0" i="0" u="none" strike="noStrike" cap="none" normalizeH="0" baseline="0" dirty="0">
                <a:ln>
                  <a:noFill/>
                </a:ln>
                <a:solidFill>
                  <a:schemeClr val="tx1"/>
                </a:solidFill>
                <a:effectLst/>
                <a:latin typeface="Abadi" panose="020B0604020104020204" pitchFamily="34" charset="0"/>
              </a:rPr>
              <a:t> across all sites.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0176" y="4819844"/>
            <a:ext cx="10705875" cy="2038157"/>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scatter plot illustrates the relationship between </a:t>
            </a:r>
            <a:r>
              <a:rPr lang="en-US" sz="1800" b="1" dirty="0">
                <a:latin typeface="Abadi" panose="020B0604020104020204" pitchFamily="34" charset="0"/>
              </a:rPr>
              <a:t>Payload Mass</a:t>
            </a:r>
            <a:r>
              <a:rPr lang="en-US" sz="1800" dirty="0">
                <a:latin typeface="Abadi" panose="020B0604020104020204" pitchFamily="34" charset="0"/>
              </a:rPr>
              <a:t> and </a:t>
            </a:r>
            <a:r>
              <a:rPr lang="en-US" sz="1800" b="1" dirty="0">
                <a:latin typeface="Abadi" panose="020B0604020104020204" pitchFamily="34" charset="0"/>
              </a:rPr>
              <a:t>Launch Site</a:t>
            </a:r>
            <a:r>
              <a:rPr lang="en-US" sz="1800" dirty="0">
                <a:latin typeface="Abadi" panose="020B0604020104020204" pitchFamily="34" charset="0"/>
              </a:rPr>
              <a:t>, with color indicating </a:t>
            </a:r>
            <a:r>
              <a:rPr lang="en-US" sz="1800" b="1" dirty="0">
                <a:latin typeface="Abadi" panose="020B0604020104020204" pitchFamily="34" charset="0"/>
              </a:rPr>
              <a:t>launch success (1)</a:t>
            </a:r>
            <a:r>
              <a:rPr lang="en-US" sz="1800" dirty="0">
                <a:latin typeface="Abadi" panose="020B0604020104020204" pitchFamily="34" charset="0"/>
              </a:rPr>
              <a:t> or </a:t>
            </a:r>
            <a:r>
              <a:rPr lang="en-US" sz="1800" b="1" dirty="0">
                <a:latin typeface="Abadi" panose="020B0604020104020204" pitchFamily="34" charset="0"/>
              </a:rPr>
              <a:t>failure (0)</a:t>
            </a:r>
            <a:r>
              <a:rPr lang="en-US" sz="1800" dirty="0">
                <a:latin typeface="Abadi" panose="020B0604020104020204" pitchFamily="34" charset="0"/>
              </a:rPr>
              <a:t>. Most payloads between </a:t>
            </a:r>
            <a:r>
              <a:rPr lang="en-US" sz="1800" b="1" dirty="0">
                <a:latin typeface="Abadi" panose="020B0604020104020204" pitchFamily="34" charset="0"/>
              </a:rPr>
              <a:t>2,000 kg to 6,000 kg</a:t>
            </a:r>
            <a:r>
              <a:rPr lang="en-US" sz="1800" dirty="0">
                <a:latin typeface="Abadi" panose="020B0604020104020204" pitchFamily="34" charset="0"/>
              </a:rPr>
              <a:t> tend to have a higher success rate (more orange dots), especially from </a:t>
            </a:r>
            <a:r>
              <a:rPr lang="en-US" sz="1800" b="1" dirty="0">
                <a:latin typeface="Abadi" panose="020B0604020104020204" pitchFamily="34" charset="0"/>
              </a:rPr>
              <a:t>CCAFS SLC 40</a:t>
            </a:r>
            <a:r>
              <a:rPr lang="en-US" sz="1800" dirty="0">
                <a:latin typeface="Abadi" panose="020B0604020104020204" pitchFamily="34" charset="0"/>
              </a:rPr>
              <a:t>. Heavier payloads (above 10,000 kg) still show a good number of successes, suggesting </a:t>
            </a:r>
            <a:r>
              <a:rPr lang="en-US" sz="1800" b="1" dirty="0">
                <a:latin typeface="Abadi" panose="020B0604020104020204" pitchFamily="34" charset="0"/>
              </a:rPr>
              <a:t>payload size is not the only factor influencing launch success</a:t>
            </a:r>
            <a:r>
              <a:rPr lang="en-US" sz="1800" dirty="0">
                <a:latin typeface="Abadi" panose="020B0604020104020204" pitchFamily="34" charset="0"/>
              </a:rPr>
              <a:t>. Some failures are scattered across all payload ranges, indicating that launch outcome also depends on other variables like site, booster type, or mission complexity.</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9178F68-58DB-4170-87CF-1DCD8724DDB7}"/>
              </a:ext>
            </a:extLst>
          </p:cNvPr>
          <p:cNvPicPr>
            <a:picLocks noChangeAspect="1"/>
          </p:cNvPicPr>
          <p:nvPr/>
        </p:nvPicPr>
        <p:blipFill>
          <a:blip r:embed="rId3"/>
          <a:stretch>
            <a:fillRect/>
          </a:stretch>
        </p:blipFill>
        <p:spPr>
          <a:xfrm>
            <a:off x="280176" y="1590261"/>
            <a:ext cx="11631648" cy="322958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98659D0-8613-47C3-A063-F7B00C049661}"/>
              </a:ext>
            </a:extLst>
          </p:cNvPr>
          <p:cNvPicPr>
            <a:picLocks noChangeAspect="1"/>
          </p:cNvPicPr>
          <p:nvPr/>
        </p:nvPicPr>
        <p:blipFill>
          <a:blip r:embed="rId3"/>
          <a:stretch>
            <a:fillRect/>
          </a:stretch>
        </p:blipFill>
        <p:spPr>
          <a:xfrm>
            <a:off x="806137" y="1457739"/>
            <a:ext cx="8258349" cy="3351042"/>
          </a:xfrm>
          <a:prstGeom prst="rect">
            <a:avLst/>
          </a:prstGeom>
        </p:spPr>
      </p:pic>
      <p:sp>
        <p:nvSpPr>
          <p:cNvPr id="7" name="Rectangle 1">
            <a:extLst>
              <a:ext uri="{FF2B5EF4-FFF2-40B4-BE49-F238E27FC236}">
                <a16:creationId xmlns:a16="http://schemas.microsoft.com/office/drawing/2014/main" id="{9B77C5A1-5437-41BA-B932-0C1ABA77FAB8}"/>
              </a:ext>
            </a:extLst>
          </p:cNvPr>
          <p:cNvSpPr>
            <a:spLocks noGrp="1" noChangeArrowheads="1"/>
          </p:cNvSpPr>
          <p:nvPr>
            <p:ph type="body" sz="half" idx="4294967295"/>
          </p:nvPr>
        </p:nvSpPr>
        <p:spPr bwMode="auto">
          <a:xfrm>
            <a:off x="557213" y="4817608"/>
            <a:ext cx="1017458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bar chart shows the </a:t>
            </a:r>
            <a:r>
              <a:rPr kumimoji="0" lang="en-US" altLang="en-US" sz="1800" b="1" i="0" u="none" strike="noStrike" cap="none" normalizeH="0" baseline="0" dirty="0">
                <a:ln>
                  <a:noFill/>
                </a:ln>
                <a:solidFill>
                  <a:schemeClr val="tx1"/>
                </a:solidFill>
                <a:effectLst/>
                <a:latin typeface="Abadi" panose="020B0604020104020204" pitchFamily="34" charset="0"/>
              </a:rPr>
              <a:t>Success Rate by Orbit Type</a:t>
            </a:r>
            <a:r>
              <a:rPr kumimoji="0" lang="en-US" altLang="en-US" sz="1800" b="0" i="0" u="none" strike="noStrike" cap="none" normalizeH="0" baseline="0" dirty="0">
                <a:ln>
                  <a:noFill/>
                </a:ln>
                <a:solidFill>
                  <a:schemeClr val="tx1"/>
                </a:solidFill>
                <a:effectLst/>
                <a:latin typeface="Abadi" panose="020B0604020104020204" pitchFamily="34" charset="0"/>
              </a:rPr>
              <a:t>. The orbit types </a:t>
            </a:r>
            <a:r>
              <a:rPr kumimoji="0" lang="en-US" altLang="en-US" sz="1800" b="1" i="0" u="none" strike="noStrike" cap="none" normalizeH="0" baseline="0" dirty="0">
                <a:ln>
                  <a:noFill/>
                </a:ln>
                <a:solidFill>
                  <a:schemeClr val="tx1"/>
                </a:solidFill>
                <a:effectLst/>
                <a:latin typeface="Abadi" panose="020B0604020104020204" pitchFamily="34" charset="0"/>
              </a:rPr>
              <a:t>ES-L1</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GEO</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HEO</a:t>
            </a:r>
            <a:r>
              <a:rPr kumimoji="0" lang="en-US" altLang="en-US" sz="1800" b="0" i="0" u="none" strike="noStrike" cap="none" normalizeH="0" baseline="0" dirty="0">
                <a:ln>
                  <a:noFill/>
                </a:ln>
                <a:solidFill>
                  <a:schemeClr val="tx1"/>
                </a:solidFill>
                <a:effectLst/>
                <a:latin typeface="Abadi" panose="020B0604020104020204" pitchFamily="34" charset="0"/>
              </a:rPr>
              <a:t>,</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SSO</a:t>
            </a:r>
            <a:r>
              <a:rPr kumimoji="0" lang="en-US" altLang="en-US" sz="1800" b="0" i="0" u="none" strike="noStrike" cap="none" normalizeH="0" baseline="0" dirty="0">
                <a:ln>
                  <a:noFill/>
                </a:ln>
                <a:solidFill>
                  <a:schemeClr val="tx1"/>
                </a:solidFill>
                <a:effectLst/>
                <a:latin typeface="Abadi" panose="020B0604020104020204" pitchFamily="34" charset="0"/>
              </a:rPr>
              <a:t> achieved a </a:t>
            </a:r>
            <a:r>
              <a:rPr kumimoji="0" lang="en-US" altLang="en-US" sz="1800" b="1" i="0" u="none" strike="noStrike" cap="none" normalizeH="0" baseline="0" dirty="0">
                <a:ln>
                  <a:noFill/>
                </a:ln>
                <a:solidFill>
                  <a:schemeClr val="tx1"/>
                </a:solidFill>
                <a:effectLst/>
                <a:latin typeface="Abadi" panose="020B0604020104020204" pitchFamily="34" charset="0"/>
              </a:rPr>
              <a:t>100% success rate</a:t>
            </a:r>
            <a:r>
              <a:rPr kumimoji="0" lang="en-US" altLang="en-US" sz="1800" b="0" i="0" u="none" strike="noStrike" cap="none" normalizeH="0" baseline="0" dirty="0">
                <a:ln>
                  <a:noFill/>
                </a:ln>
                <a:solidFill>
                  <a:schemeClr val="tx1"/>
                </a:solidFill>
                <a:effectLst/>
                <a:latin typeface="Abadi" panose="020B0604020104020204" pitchFamily="34" charset="0"/>
              </a:rPr>
              <a:t>, indicating highly reliable missions to these orbits. </a:t>
            </a:r>
            <a:r>
              <a:rPr kumimoji="0" lang="en-US" altLang="en-US" sz="1800" b="1" i="0" u="none" strike="noStrike" cap="none" normalizeH="0" baseline="0" dirty="0">
                <a:ln>
                  <a:noFill/>
                </a:ln>
                <a:solidFill>
                  <a:schemeClr val="tx1"/>
                </a:solidFill>
                <a:effectLst/>
                <a:latin typeface="Abadi" panose="020B0604020104020204" pitchFamily="34" charset="0"/>
              </a:rPr>
              <a:t>VLEO</a:t>
            </a:r>
            <a:r>
              <a:rPr kumimoji="0" lang="en-US" altLang="en-US" sz="1800" b="0" i="0" u="none" strike="noStrike" cap="none" normalizeH="0" baseline="0" dirty="0">
                <a:ln>
                  <a:noFill/>
                </a:ln>
                <a:solidFill>
                  <a:schemeClr val="tx1"/>
                </a:solidFill>
                <a:effectLst/>
                <a:latin typeface="Abadi" panose="020B0604020104020204" pitchFamily="34" charset="0"/>
              </a:rPr>
              <a:t> and</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LEO</a:t>
            </a:r>
            <a:r>
              <a:rPr kumimoji="0" lang="en-US" altLang="en-US" sz="1800" b="0" i="0" u="none" strike="noStrike" cap="none" normalizeH="0" baseline="0" dirty="0">
                <a:ln>
                  <a:noFill/>
                </a:ln>
                <a:solidFill>
                  <a:schemeClr val="tx1"/>
                </a:solidFill>
                <a:effectLst/>
                <a:latin typeface="Abadi" panose="020B0604020104020204" pitchFamily="34" charset="0"/>
              </a:rPr>
              <a:t> also demonstrate strong performance with success rates above </a:t>
            </a:r>
            <a:r>
              <a:rPr kumimoji="0" lang="en-US" altLang="en-US" sz="1800" b="1" i="0" u="none" strike="noStrike" cap="none" normalizeH="0" baseline="0" dirty="0">
                <a:ln>
                  <a:noFill/>
                </a:ln>
                <a:solidFill>
                  <a:schemeClr val="tx1"/>
                </a:solidFill>
                <a:effectLst/>
                <a:latin typeface="Abadi" panose="020B0604020104020204" pitchFamily="34" charset="0"/>
              </a:rPr>
              <a:t>70%</a:t>
            </a:r>
            <a:r>
              <a:rPr kumimoji="0" lang="en-US" altLang="en-US" sz="1800" b="0" i="0" u="none" strike="noStrike" cap="none" normalizeH="0" baseline="0" dirty="0">
                <a:ln>
                  <a:noFill/>
                </a:ln>
                <a:solidFill>
                  <a:schemeClr val="tx1"/>
                </a:solidFill>
                <a:effectLst/>
                <a:latin typeface="Abadi" panose="020B0604020104020204" pitchFamily="34" charset="0"/>
              </a:rPr>
              <a:t>. However, </a:t>
            </a:r>
            <a:r>
              <a:rPr kumimoji="0" lang="en-US" altLang="en-US" sz="1800" b="1" i="0" u="none" strike="noStrike" cap="none" normalizeH="0" baseline="0" dirty="0">
                <a:ln>
                  <a:noFill/>
                </a:ln>
                <a:solidFill>
                  <a:schemeClr val="tx1"/>
                </a:solidFill>
                <a:effectLst/>
                <a:latin typeface="Abadi" panose="020B0604020104020204" pitchFamily="34" charset="0"/>
              </a:rPr>
              <a:t>GTO</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(Geostationary Transfer Orbit) has the </a:t>
            </a:r>
            <a:r>
              <a:rPr kumimoji="0" lang="en-US" altLang="en-US" sz="1800" b="1" i="0" u="none" strike="noStrike" cap="none" normalizeH="0" baseline="0" dirty="0">
                <a:ln>
                  <a:noFill/>
                </a:ln>
                <a:solidFill>
                  <a:schemeClr val="tx1"/>
                </a:solidFill>
                <a:effectLst/>
                <a:latin typeface="Abadi" panose="020B0604020104020204" pitchFamily="34" charset="0"/>
              </a:rPr>
              <a:t>lowest success rate</a:t>
            </a:r>
            <a:r>
              <a:rPr kumimoji="0" lang="en-US" altLang="en-US" sz="1800" b="0" i="0" u="none" strike="noStrike" cap="none" normalizeH="0" baseline="0" dirty="0">
                <a:ln>
                  <a:noFill/>
                </a:ln>
                <a:solidFill>
                  <a:schemeClr val="tx1"/>
                </a:solidFill>
                <a:effectLst/>
                <a:latin typeface="Abadi" panose="020B0604020104020204" pitchFamily="34" charset="0"/>
              </a:rPr>
              <a:t>, around </a:t>
            </a:r>
            <a:r>
              <a:rPr kumimoji="0" lang="en-US" altLang="en-US" sz="1800" b="1" i="0" u="none" strike="noStrike" cap="none" normalizeH="0" baseline="0" dirty="0">
                <a:ln>
                  <a:noFill/>
                </a:ln>
                <a:solidFill>
                  <a:schemeClr val="tx1"/>
                </a:solidFill>
                <a:effectLst/>
                <a:latin typeface="Abadi" panose="020B0604020104020204" pitchFamily="34" charset="0"/>
              </a:rPr>
              <a:t>52%</a:t>
            </a:r>
            <a:r>
              <a:rPr kumimoji="0" lang="en-US" altLang="en-US" sz="1800" b="0" i="0" u="none" strike="noStrike" cap="none" normalizeH="0" baseline="0" dirty="0">
                <a:ln>
                  <a:noFill/>
                </a:ln>
                <a:solidFill>
                  <a:schemeClr val="tx1"/>
                </a:solidFill>
                <a:effectLst/>
                <a:latin typeface="Abadi" panose="020B0604020104020204" pitchFamily="34" charset="0"/>
              </a:rPr>
              <a:t>, suggesting that missions to</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GTO might be more complex or risk-prone. Overall, orbit type appears to be a significant factor in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predicting mission success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4932861"/>
            <a:ext cx="9973729" cy="1682934"/>
          </a:xfrm>
          <a:prstGeom prst="rect">
            <a:avLst/>
          </a:prstGeom>
        </p:spPr>
        <p:txBody>
          <a:bodyPr>
            <a:normAutofit/>
          </a:bodyPr>
          <a:lstStyle/>
          <a:p>
            <a:r>
              <a:rPr lang="en-IN" sz="1800" dirty="0">
                <a:latin typeface="Abadi" panose="020B0604020104020204" pitchFamily="34" charset="0"/>
              </a:rPr>
              <a:t>100% Success rate of GEO,HEO and ES-L1 orbits  can be explained by only having 1 flight into the respective orbits..</a:t>
            </a:r>
            <a:endParaRPr lang="en-IN"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AE9EAFE-FE0E-4AFE-9863-3FCCE0C2E59A}"/>
              </a:ext>
            </a:extLst>
          </p:cNvPr>
          <p:cNvPicPr>
            <a:picLocks noChangeAspect="1"/>
          </p:cNvPicPr>
          <p:nvPr/>
        </p:nvPicPr>
        <p:blipFill>
          <a:blip r:embed="rId3"/>
          <a:stretch>
            <a:fillRect/>
          </a:stretch>
        </p:blipFill>
        <p:spPr>
          <a:xfrm>
            <a:off x="770012" y="1328445"/>
            <a:ext cx="8320980" cy="33636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84228"/>
            <a:ext cx="9496650" cy="1873772"/>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This scatter plot shows that PO (although the number of datapoint is small) ,ISS and LEO have more success with heavy payloads.</a:t>
            </a:r>
          </a:p>
          <a:p>
            <a:pPr>
              <a:lnSpc>
                <a:spcPct val="100000"/>
              </a:lnSpc>
              <a:spcBef>
                <a:spcPts val="1400"/>
              </a:spcBef>
            </a:pPr>
            <a:r>
              <a:rPr lang="en-CA" sz="2000" dirty="0">
                <a:solidFill>
                  <a:schemeClr val="accent3">
                    <a:lumMod val="25000"/>
                  </a:schemeClr>
                </a:solidFill>
                <a:latin typeface="Abadi" panose="020B0604020104020204" pitchFamily="34" charset="0"/>
              </a:rPr>
              <a:t>For GTO  the relationship between payload mass and success rate is unclear.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66F9F48-6F46-4A27-9075-9CB969BA466D}"/>
              </a:ext>
            </a:extLst>
          </p:cNvPr>
          <p:cNvPicPr>
            <a:picLocks noChangeAspect="1"/>
          </p:cNvPicPr>
          <p:nvPr/>
        </p:nvPicPr>
        <p:blipFill>
          <a:blip r:embed="rId3"/>
          <a:stretch>
            <a:fillRect/>
          </a:stretch>
        </p:blipFill>
        <p:spPr>
          <a:xfrm>
            <a:off x="734028" y="1290339"/>
            <a:ext cx="10244215" cy="34912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92486"/>
            <a:ext cx="10838894" cy="2365514"/>
          </a:xfrm>
          <a:prstGeom prst="rect">
            <a:avLst/>
          </a:prstGeom>
        </p:spPr>
        <p:txBody>
          <a:bodyPr>
            <a:normAutofit/>
          </a:bodyPr>
          <a:lstStyle/>
          <a:p>
            <a:r>
              <a:rPr lang="en-US" sz="2000" dirty="0">
                <a:latin typeface="Abadi" panose="020B0604020104020204" pitchFamily="34" charset="0"/>
              </a:rPr>
              <a:t>This line chart displays the </a:t>
            </a:r>
            <a:r>
              <a:rPr lang="en-US" sz="2000" b="1" dirty="0">
                <a:latin typeface="Abadi" panose="020B0604020104020204" pitchFamily="34" charset="0"/>
              </a:rPr>
              <a:t>trend of average launch success rate</a:t>
            </a:r>
            <a:r>
              <a:rPr lang="en-US" sz="2000" dirty="0">
                <a:latin typeface="Abadi" panose="020B0604020104020204" pitchFamily="34" charset="0"/>
              </a:rPr>
              <a:t> from 2010 to 2020.</a:t>
            </a:r>
          </a:p>
          <a:p>
            <a:pPr>
              <a:buFont typeface="Arial" panose="020B0604020202020204" pitchFamily="34" charset="0"/>
              <a:buChar char="•"/>
            </a:pPr>
            <a:r>
              <a:rPr lang="en-US" sz="2000" dirty="0">
                <a:latin typeface="Abadi" panose="020B0604020104020204" pitchFamily="34" charset="0"/>
              </a:rPr>
              <a:t>Very low or </a:t>
            </a:r>
            <a:r>
              <a:rPr lang="en-US" sz="2000" b="1" dirty="0">
                <a:latin typeface="Abadi" panose="020B0604020104020204" pitchFamily="34" charset="0"/>
              </a:rPr>
              <a:t>zero success rate</a:t>
            </a:r>
            <a:r>
              <a:rPr lang="en-US" sz="2000" dirty="0">
                <a:latin typeface="Abadi" panose="020B0604020104020204" pitchFamily="34" charset="0"/>
              </a:rPr>
              <a:t> before 2013.</a:t>
            </a:r>
          </a:p>
          <a:p>
            <a:pPr>
              <a:buFont typeface="Arial" panose="020B0604020202020204" pitchFamily="34" charset="0"/>
              <a:buChar char="•"/>
            </a:pPr>
            <a:r>
              <a:rPr lang="en-US" sz="2000" dirty="0">
                <a:latin typeface="Abadi" panose="020B0604020104020204" pitchFamily="34" charset="0"/>
              </a:rPr>
              <a:t>A significant and steady </a:t>
            </a:r>
            <a:r>
              <a:rPr lang="en-US" sz="2000" b="1" dirty="0">
                <a:latin typeface="Abadi" panose="020B0604020104020204" pitchFamily="34" charset="0"/>
              </a:rPr>
              <a:t>increase from 2013 onwards</a:t>
            </a:r>
            <a:r>
              <a:rPr lang="en-US" sz="2000" dirty="0">
                <a:latin typeface="Abadi" panose="020B0604020104020204" pitchFamily="34" charset="0"/>
              </a:rPr>
              <a:t>, peaking in </a:t>
            </a:r>
            <a:r>
              <a:rPr lang="en-US" sz="2000" b="1" dirty="0">
                <a:latin typeface="Abadi" panose="020B0604020104020204" pitchFamily="34" charset="0"/>
              </a:rPr>
              <a:t>2019</a:t>
            </a:r>
            <a:r>
              <a:rPr lang="en-US" sz="2000" dirty="0">
                <a:latin typeface="Abadi" panose="020B0604020104020204" pitchFamily="34" charset="0"/>
              </a:rPr>
              <a:t>.</a:t>
            </a:r>
          </a:p>
          <a:p>
            <a:pPr>
              <a:buFont typeface="Arial" panose="020B0604020202020204" pitchFamily="34" charset="0"/>
              <a:buChar char="•"/>
            </a:pPr>
            <a:r>
              <a:rPr lang="en-US" sz="2000" dirty="0">
                <a:latin typeface="Abadi" panose="020B0604020104020204" pitchFamily="34" charset="0"/>
              </a:rPr>
              <a:t>A slight dip in 2020, but the overall trend shows substantial improvement over the decade.</a:t>
            </a:r>
          </a:p>
          <a:p>
            <a:pPr>
              <a:buFont typeface="Arial" panose="020B0604020202020204" pitchFamily="34" charset="0"/>
              <a:buChar char="•"/>
            </a:pPr>
            <a:r>
              <a:rPr lang="en-US" sz="2000" dirty="0">
                <a:latin typeface="Abadi" panose="020B0604020104020204" pitchFamily="34" charset="0"/>
              </a:rPr>
              <a:t>Falcon 9 missions have become significantly more reliable over time, likely due to technological advancements, improved launch procedures, and learning from past missions.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0BFB8D5-3DD5-4E48-9E66-406C1AD0516E}"/>
              </a:ext>
            </a:extLst>
          </p:cNvPr>
          <p:cNvPicPr>
            <a:picLocks noChangeAspect="1"/>
          </p:cNvPicPr>
          <p:nvPr/>
        </p:nvPicPr>
        <p:blipFill>
          <a:blip r:embed="rId3"/>
          <a:stretch>
            <a:fillRect/>
          </a:stretch>
        </p:blipFill>
        <p:spPr>
          <a:xfrm>
            <a:off x="770010" y="1361554"/>
            <a:ext cx="10117733" cy="297190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22783"/>
            <a:ext cx="2663171" cy="4187687"/>
          </a:xfrm>
          <a:prstGeom prst="rect">
            <a:avLst/>
          </a:prstGeom>
        </p:spPr>
        <p:txBody>
          <a:bodyPr>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We used the key word DISTINCT to show only unique launch sites from the SpaceX data.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07AB9F4C-A5FA-4F75-90AF-557305BF4E56}"/>
              </a:ext>
            </a:extLst>
          </p:cNvPr>
          <p:cNvPicPr>
            <a:picLocks noChangeAspect="1"/>
          </p:cNvPicPr>
          <p:nvPr/>
        </p:nvPicPr>
        <p:blipFill>
          <a:blip r:embed="rId3"/>
          <a:stretch>
            <a:fillRect/>
          </a:stretch>
        </p:blipFill>
        <p:spPr>
          <a:xfrm>
            <a:off x="3433181" y="2323207"/>
            <a:ext cx="8308245" cy="326921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6591" y="5605671"/>
            <a:ext cx="8772939" cy="1191674"/>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We used the query above to display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B779BBD-DCF8-4A54-9731-7BD7E58036F1}"/>
              </a:ext>
            </a:extLst>
          </p:cNvPr>
          <p:cNvPicPr>
            <a:picLocks noChangeAspect="1"/>
          </p:cNvPicPr>
          <p:nvPr/>
        </p:nvPicPr>
        <p:blipFill>
          <a:blip r:embed="rId3"/>
          <a:stretch>
            <a:fillRect/>
          </a:stretch>
        </p:blipFill>
        <p:spPr>
          <a:xfrm>
            <a:off x="437322" y="1378226"/>
            <a:ext cx="11237842" cy="41081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169120" cy="1195871"/>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We calculated the total payload carried by boosters from NASA as 45596 using the query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C40EE16-6750-4808-BAAA-AA0B6EED0931}"/>
              </a:ext>
            </a:extLst>
          </p:cNvPr>
          <p:cNvPicPr>
            <a:picLocks noChangeAspect="1"/>
          </p:cNvPicPr>
          <p:nvPr/>
        </p:nvPicPr>
        <p:blipFill>
          <a:blip r:embed="rId3"/>
          <a:stretch>
            <a:fillRect/>
          </a:stretch>
        </p:blipFill>
        <p:spPr>
          <a:xfrm>
            <a:off x="770010" y="3129820"/>
            <a:ext cx="10507541" cy="21148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17575"/>
          </a:xfrm>
          <a:prstGeom prst="rect">
            <a:avLst/>
          </a:prstGeom>
        </p:spPr>
        <p:txBody>
          <a:bodyPr>
            <a:normAutofit fontScale="92500"/>
          </a:bodyPr>
          <a:lstStyle/>
          <a:p>
            <a:pPr marL="0" indent="0" algn="l">
              <a:buNone/>
            </a:pPr>
            <a:endParaRPr lang="en-IN" sz="1800" b="0" i="0" u="none" strike="noStrike" baseline="0" dirty="0">
              <a:solidFill>
                <a:srgbClr val="000000"/>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We calculated the average payload mass carried by booster version F9 v1.1 as 2928.4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B97E6A4-718A-4ABB-8B9F-A72F6CC84C9F}"/>
              </a:ext>
            </a:extLst>
          </p:cNvPr>
          <p:cNvPicPr>
            <a:picLocks noChangeAspect="1"/>
          </p:cNvPicPr>
          <p:nvPr/>
        </p:nvPicPr>
        <p:blipFill>
          <a:blip r:embed="rId3"/>
          <a:stretch>
            <a:fillRect/>
          </a:stretch>
        </p:blipFill>
        <p:spPr>
          <a:xfrm>
            <a:off x="914449" y="2937094"/>
            <a:ext cx="10507541" cy="29468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20912" cy="1192192"/>
          </a:xfrm>
          <a:prstGeom prst="rect">
            <a:avLst/>
          </a:prstGeom>
        </p:spPr>
        <p:txBody>
          <a:bodyPr lIns="91440" tIns="45720" rIns="91440" bIns="45720" anchor="t">
            <a:normAutofit/>
          </a:bodyPr>
          <a:lstStyle/>
          <a:p>
            <a:pPr algn="l"/>
            <a:endParaRPr lang="en-IN" sz="1800" b="0" i="0" u="none" strike="noStrike" baseline="0" dirty="0">
              <a:solidFill>
                <a:srgbClr val="000000"/>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We observed that the dates of the first successful landing outcome on ground pad was 22nd December 2015 </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D08F4FB-7322-4D02-857A-9996E4E0D70D}"/>
              </a:ext>
            </a:extLst>
          </p:cNvPr>
          <p:cNvPicPr>
            <a:picLocks noChangeAspect="1"/>
          </p:cNvPicPr>
          <p:nvPr/>
        </p:nvPicPr>
        <p:blipFill>
          <a:blip r:embed="rId3"/>
          <a:stretch>
            <a:fillRect/>
          </a:stretch>
        </p:blipFill>
        <p:spPr>
          <a:xfrm>
            <a:off x="860586" y="3017817"/>
            <a:ext cx="9913431" cy="275750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208877" cy="1779166"/>
          </a:xfrm>
          <a:prstGeom prst="rect">
            <a:avLst/>
          </a:prstGeom>
        </p:spPr>
        <p:txBody>
          <a:bodyPr lIns="91440" tIns="45720" rIns="91440" bIns="45720" anchor="t">
            <a:normAutofit/>
          </a:bodyPr>
          <a:lstStyle/>
          <a:p>
            <a:pPr algn="l"/>
            <a:endParaRPr lang="en-IN" sz="1800" b="0" i="0" u="none" strike="noStrike" baseline="0" dirty="0">
              <a:solidFill>
                <a:srgbClr val="000000"/>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5F0CB1B-1D6B-4169-82A4-43515F413D7D}"/>
              </a:ext>
            </a:extLst>
          </p:cNvPr>
          <p:cNvPicPr>
            <a:picLocks noChangeAspect="1"/>
          </p:cNvPicPr>
          <p:nvPr/>
        </p:nvPicPr>
        <p:blipFill>
          <a:blip r:embed="rId3"/>
          <a:stretch>
            <a:fillRect/>
          </a:stretch>
        </p:blipFill>
        <p:spPr>
          <a:xfrm>
            <a:off x="879350" y="3538531"/>
            <a:ext cx="10107436" cy="30674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94847"/>
            <a:ext cx="10016809" cy="533141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Collection through API</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Collection With Web Scraping</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Wrangling</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 </a:t>
            </a:r>
          </a:p>
          <a:p>
            <a:pPr>
              <a:lnSpc>
                <a:spcPct val="100000"/>
              </a:lnSpc>
              <a:spcBef>
                <a:spcPts val="1400"/>
              </a:spcBef>
            </a:pPr>
            <a:r>
              <a:rPr lang="en-US" sz="1400" dirty="0">
                <a:solidFill>
                  <a:schemeClr val="accent3">
                    <a:lumMod val="25000"/>
                  </a:schemeClr>
                </a:solidFill>
                <a:latin typeface="Abadi" panose="020B0604020104020204" pitchFamily="34" charset="0"/>
              </a:rPr>
              <a:t>Exploratory Data Analysis Result</a:t>
            </a:r>
          </a:p>
          <a:p>
            <a:pPr>
              <a:lnSpc>
                <a:spcPct val="100000"/>
              </a:lnSpc>
              <a:spcBef>
                <a:spcPts val="1400"/>
              </a:spcBef>
            </a:pPr>
            <a:r>
              <a:rPr lang="en-US" sz="1400" dirty="0">
                <a:solidFill>
                  <a:schemeClr val="accent3">
                    <a:lumMod val="25000"/>
                  </a:schemeClr>
                </a:solidFill>
                <a:latin typeface="Abadi" panose="020B0604020104020204" pitchFamily="34" charset="0"/>
              </a:rPr>
              <a:t>Interactive Analytics in Screenshots</a:t>
            </a:r>
          </a:p>
          <a:p>
            <a:pPr>
              <a:lnSpc>
                <a:spcPct val="100000"/>
              </a:lnSpc>
              <a:spcBef>
                <a:spcPts val="1400"/>
              </a:spcBef>
            </a:pPr>
            <a:r>
              <a:rPr lang="en-US" sz="1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59451" cy="953953"/>
          </a:xfrm>
          <a:prstGeom prst="rect">
            <a:avLst/>
          </a:prstGeom>
        </p:spPr>
        <p:txBody>
          <a:bodyPr>
            <a:normAutofit/>
          </a:bodyPr>
          <a:lstStyle/>
          <a:p>
            <a:pPr algn="l"/>
            <a:r>
              <a:rPr lang="en-IN" sz="1800" b="0" i="0" u="none" strike="noStrike" baseline="0" dirty="0">
                <a:solidFill>
                  <a:srgbClr val="000000"/>
                </a:solidFill>
                <a:latin typeface="Abadi" panose="020B0604020104020204" pitchFamily="34" charset="0"/>
              </a:rPr>
              <a:t>We used </a:t>
            </a:r>
            <a:r>
              <a:rPr lang="en-IN" sz="1800" b="1" dirty="0">
                <a:solidFill>
                  <a:srgbClr val="000000"/>
                </a:solidFill>
                <a:latin typeface="Abadi" panose="020B0604020104020204" pitchFamily="34" charset="0"/>
              </a:rPr>
              <a:t>COUNT</a:t>
            </a:r>
            <a:r>
              <a:rPr lang="en-IN" sz="1800" b="1" i="0" u="none" strike="noStrike" baseline="0" dirty="0">
                <a:solidFill>
                  <a:srgbClr val="000000"/>
                </a:solidFill>
                <a:latin typeface="Abadi" panose="020B0604020104020204" pitchFamily="34" charset="0"/>
              </a:rPr>
              <a:t> </a:t>
            </a:r>
            <a:r>
              <a:rPr lang="en-IN" sz="1800" i="0" u="none" strike="noStrike" baseline="0" dirty="0">
                <a:solidFill>
                  <a:srgbClr val="000000"/>
                </a:solidFill>
                <a:latin typeface="Abadi" panose="020B0604020104020204" pitchFamily="34" charset="0"/>
              </a:rPr>
              <a:t>to get the total count and used </a:t>
            </a:r>
            <a:r>
              <a:rPr lang="en-IN" sz="1800" b="1" i="0" u="none" strike="noStrike" baseline="0" dirty="0">
                <a:solidFill>
                  <a:srgbClr val="000000"/>
                </a:solidFill>
                <a:latin typeface="Abadi" panose="020B0604020104020204" pitchFamily="34" charset="0"/>
              </a:rPr>
              <a:t>GROUP BY </a:t>
            </a:r>
            <a:r>
              <a:rPr lang="en-IN" sz="1800" i="0" u="none" strike="noStrike" baseline="0" dirty="0">
                <a:solidFill>
                  <a:srgbClr val="000000"/>
                </a:solidFill>
                <a:latin typeface="Abadi" panose="020B0604020104020204" pitchFamily="34" charset="0"/>
              </a:rPr>
              <a:t>to get the successful and failure mission outcome.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8931153-D497-4C0A-90D4-48B9E1B4AE1B}"/>
              </a:ext>
            </a:extLst>
          </p:cNvPr>
          <p:cNvPicPr>
            <a:picLocks noChangeAspect="1"/>
          </p:cNvPicPr>
          <p:nvPr/>
        </p:nvPicPr>
        <p:blipFill>
          <a:blip r:embed="rId3"/>
          <a:stretch>
            <a:fillRect/>
          </a:stretch>
        </p:blipFill>
        <p:spPr>
          <a:xfrm>
            <a:off x="770010" y="2779578"/>
            <a:ext cx="10031225" cy="38962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2822"/>
            <a:ext cx="9983180" cy="911854"/>
          </a:xfrm>
          <a:prstGeom prst="rect">
            <a:avLst/>
          </a:prstGeom>
        </p:spPr>
        <p:txBody>
          <a:bodyPr>
            <a:normAutofit fontScale="92500" lnSpcReduction="10000"/>
          </a:bodyPr>
          <a:lstStyle/>
          <a:p>
            <a:pPr algn="l"/>
            <a:endParaRPr lang="en-IN" sz="1800" b="0" i="0" u="none" strike="noStrike" baseline="0" dirty="0">
              <a:solidFill>
                <a:srgbClr val="000000"/>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We determined the booster that have carried the maximum payload using a subquery in the WHERE clause and the MAX() function.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E840AC2-992D-4820-B820-C34260B06D74}"/>
              </a:ext>
            </a:extLst>
          </p:cNvPr>
          <p:cNvPicPr>
            <a:picLocks noChangeAspect="1"/>
          </p:cNvPicPr>
          <p:nvPr/>
        </p:nvPicPr>
        <p:blipFill>
          <a:blip r:embed="rId3"/>
          <a:stretch>
            <a:fillRect/>
          </a:stretch>
        </p:blipFill>
        <p:spPr>
          <a:xfrm>
            <a:off x="770011" y="2374676"/>
            <a:ext cx="10255798" cy="42734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243"/>
            <a:ext cx="10495109" cy="1152940"/>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retrieves the </a:t>
            </a:r>
            <a:r>
              <a:rPr lang="en-US" sz="2000" b="1" dirty="0">
                <a:latin typeface="Abadi" panose="020B0604020104020204" pitchFamily="34" charset="0"/>
              </a:rPr>
              <a:t>month name</a:t>
            </a:r>
            <a:r>
              <a:rPr lang="en-US" sz="2000" dirty="0">
                <a:latin typeface="Abadi" panose="020B0604020104020204" pitchFamily="34" charset="0"/>
              </a:rPr>
              <a:t>, landing outcome, booster version, and launch site for all SpaceX launches in </a:t>
            </a:r>
            <a:r>
              <a:rPr lang="en-US" sz="2000" b="1" dirty="0">
                <a:latin typeface="Abadi" panose="020B0604020104020204" pitchFamily="34" charset="0"/>
              </a:rPr>
              <a:t>2015</a:t>
            </a:r>
            <a:r>
              <a:rPr lang="en-US" sz="2000" dirty="0">
                <a:latin typeface="Abadi" panose="020B0604020104020204" pitchFamily="34" charset="0"/>
              </a:rPr>
              <a:t> where the </a:t>
            </a:r>
            <a:r>
              <a:rPr lang="en-US" sz="2000" b="1" dirty="0">
                <a:latin typeface="Abadi" panose="020B0604020104020204" pitchFamily="34" charset="0"/>
              </a:rPr>
              <a:t>landing failed on a drone ship</a:t>
            </a:r>
            <a:r>
              <a:rPr lang="en-US" sz="2000" dirty="0">
                <a:latin typeface="Abadi" panose="020B0604020104020204" pitchFamily="34" charset="0"/>
              </a:rPr>
              <a:t>, and shows the month as a full word (e.g., "January" instead of "01").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584F47-A7CB-4101-B820-A4A94E8EA1AE}"/>
              </a:ext>
            </a:extLst>
          </p:cNvPr>
          <p:cNvPicPr>
            <a:picLocks noChangeAspect="1"/>
          </p:cNvPicPr>
          <p:nvPr/>
        </p:nvPicPr>
        <p:blipFill>
          <a:blip r:embed="rId3"/>
          <a:stretch>
            <a:fillRect/>
          </a:stretch>
        </p:blipFill>
        <p:spPr>
          <a:xfrm>
            <a:off x="926880" y="2637183"/>
            <a:ext cx="10231450" cy="42208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6"/>
            <a:ext cx="2906614" cy="5003225"/>
          </a:xfrm>
          <a:prstGeom prst="rect">
            <a:avLst/>
          </a:prstGeom>
        </p:spPr>
        <p:txBody>
          <a:bodyPr lIns="91440" tIns="45720" rIns="91440" bIns="45720" anchor="t"/>
          <a:lstStyle/>
          <a:p>
            <a:pPr algn="l"/>
            <a:endParaRPr lang="en-IN" sz="1800" b="0" i="0" u="none" strike="noStrike" baseline="0" dirty="0">
              <a:solidFill>
                <a:srgbClr val="000000"/>
              </a:solidFill>
              <a:latin typeface="Abadi" panose="020B0604020104020204" pitchFamily="34" charset="0"/>
            </a:endParaRPr>
          </a:p>
          <a:p>
            <a:r>
              <a:rPr lang="en-US" sz="2000" b="0" i="0" u="none" strike="noStrike" baseline="0" dirty="0">
                <a:solidFill>
                  <a:srgbClr val="000000"/>
                </a:solidFill>
                <a:latin typeface="Abadi" panose="020B0604020104020204" pitchFamily="34" charset="0"/>
              </a:rPr>
              <a:t>We selected Landing outcomes and the COUNT of landing outcomes from the data and used the WHERE clause to filter for landing outcomes BETWEEN 2010-06-04 to 2010-03-20.</a:t>
            </a:r>
          </a:p>
          <a:p>
            <a:r>
              <a:rPr lang="en-US" sz="2000" b="0" i="0" u="none" strike="noStrike" baseline="0" dirty="0">
                <a:solidFill>
                  <a:srgbClr val="000000"/>
                </a:solidFill>
                <a:latin typeface="Abadi" panose="020B0604020104020204" pitchFamily="34" charset="0"/>
              </a:rPr>
              <a:t>We applied the GROUP BY clause to group the landing outcomes and the ORDER BY clause to order the grouped landing outcome in descending order.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38D7E33-C51D-4E6D-9998-E2C47E893986}"/>
              </a:ext>
            </a:extLst>
          </p:cNvPr>
          <p:cNvPicPr>
            <a:picLocks noChangeAspect="1"/>
          </p:cNvPicPr>
          <p:nvPr/>
        </p:nvPicPr>
        <p:blipFill>
          <a:blip r:embed="rId3"/>
          <a:stretch>
            <a:fillRect/>
          </a:stretch>
        </p:blipFill>
        <p:spPr>
          <a:xfrm>
            <a:off x="3676624" y="1423986"/>
            <a:ext cx="8157020" cy="43513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91269"/>
            <a:ext cx="10361816" cy="2166731"/>
          </a:xfrm>
          <a:prstGeom prst="rect">
            <a:avLst/>
          </a:prstGeom>
        </p:spPr>
        <p:txBody>
          <a:bodyPr lIns="91440" tIns="45720" rIns="91440" bIns="45720" anchor="t">
            <a:normAutofit fontScale="85000" lnSpcReduction="20000"/>
          </a:bodyPr>
          <a:lstStyle/>
          <a:p>
            <a:pPr marL="0" indent="0" algn="l">
              <a:buNone/>
            </a:pPr>
            <a:r>
              <a:rPr lang="en-US" sz="2100" b="0" i="0" dirty="0">
                <a:effectLst/>
                <a:latin typeface="Abadi" panose="020B0604020104020204" pitchFamily="34" charset="0"/>
              </a:rPr>
              <a:t>Explanation:</a:t>
            </a:r>
          </a:p>
          <a:p>
            <a:pPr algn="l">
              <a:buFont typeface="Arial" panose="020B0604020202020204" pitchFamily="34" charset="0"/>
              <a:buChar char="•"/>
            </a:pPr>
            <a:r>
              <a:rPr lang="en-US" sz="2100" b="0" i="0" dirty="0">
                <a:effectLst/>
                <a:latin typeface="Abadi" panose="020B0604020104020204" pitchFamily="34" charset="0"/>
              </a:rPr>
              <a:t>Most of Launch sites considered in this project are in proximity to the Equator line. Launch sites are made at the closest point possible to Equator line, because anything on the surface of the Earth at the equator is already moving at the maximum speed (1670 kilometers per hour). For example launching from the equator makes the spacecraft move almost 500 km/hour faster once it is launched compared half way to north pole.</a:t>
            </a:r>
          </a:p>
          <a:p>
            <a:pPr algn="l">
              <a:buFont typeface="Arial" panose="020B0604020202020204" pitchFamily="34" charset="0"/>
              <a:buChar char="•"/>
            </a:pPr>
            <a:r>
              <a:rPr lang="en-US" sz="2100" b="0" i="0" dirty="0">
                <a:effectLst/>
                <a:latin typeface="Abadi" panose="020B0604020104020204" pitchFamily="34" charset="0"/>
              </a:rPr>
              <a:t>All launch sites considered in this project are in very close proximity to the coast While starting rockets towards the ocean we </a:t>
            </a:r>
            <a:r>
              <a:rPr lang="en-US" sz="2100" b="0" i="0" dirty="0" err="1">
                <a:effectLst/>
                <a:latin typeface="Abadi" panose="020B0604020104020204" pitchFamily="34" charset="0"/>
              </a:rPr>
              <a:t>minimise</a:t>
            </a:r>
            <a:r>
              <a:rPr lang="en-US" sz="2100" b="0" i="0" dirty="0">
                <a:effectLst/>
                <a:latin typeface="Abadi" panose="020B0604020104020204" pitchFamily="34" charset="0"/>
              </a:rPr>
              <a:t> the risk of having any debris dropping or exploding near people.</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IN" sz="1800" b="0" i="0" u="none" strike="noStrike" baseline="0" dirty="0">
              <a:solidFill>
                <a:srgbClr val="1C7CDB"/>
              </a:solidFill>
              <a:latin typeface="Abadi" panose="020B0604020104020204" pitchFamily="34" charset="0"/>
            </a:endParaRPr>
          </a:p>
          <a:p>
            <a:endParaRPr lang="en-IN" sz="1800" b="0" i="0" u="none" strike="noStrike" baseline="0" dirty="0">
              <a:latin typeface="Abadi" panose="020B0604020104020204" pitchFamily="34" charset="0"/>
            </a:endParaRPr>
          </a:p>
          <a:p>
            <a:r>
              <a:rPr lang="en-US" sz="16000" b="0" i="0" u="none" strike="noStrike" baseline="0" dirty="0">
                <a:solidFill>
                  <a:srgbClr val="0A48CA"/>
                </a:solidFill>
                <a:latin typeface="Abadi" panose="020B0604020104020204" pitchFamily="34" charset="0"/>
              </a:rPr>
              <a:t>All launch sites global map markers</a:t>
            </a:r>
            <a:endParaRPr lang="en-US" sz="16000" dirty="0">
              <a:solidFill>
                <a:srgbClr val="0B49CB"/>
              </a:solidFill>
              <a:latin typeface="Abadi"/>
            </a:endParaRPr>
          </a:p>
        </p:txBody>
      </p:sp>
      <p:pic>
        <p:nvPicPr>
          <p:cNvPr id="6" name="Picture 5">
            <a:extLst>
              <a:ext uri="{FF2B5EF4-FFF2-40B4-BE49-F238E27FC236}">
                <a16:creationId xmlns:a16="http://schemas.microsoft.com/office/drawing/2014/main" id="{30DE40EB-C36F-4A4A-AAC0-378924D2D1D8}"/>
              </a:ext>
            </a:extLst>
          </p:cNvPr>
          <p:cNvPicPr>
            <a:picLocks noChangeAspect="1"/>
          </p:cNvPicPr>
          <p:nvPr/>
        </p:nvPicPr>
        <p:blipFill>
          <a:blip r:embed="rId3"/>
          <a:stretch>
            <a:fillRect/>
          </a:stretch>
        </p:blipFill>
        <p:spPr>
          <a:xfrm>
            <a:off x="770012" y="1302338"/>
            <a:ext cx="9541390" cy="32564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75376"/>
            <a:ext cx="4830418" cy="46015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Explanation:</a:t>
            </a:r>
          </a:p>
          <a:p>
            <a:pPr marL="0" indent="0">
              <a:lnSpc>
                <a:spcPct val="100000"/>
              </a:lnSpc>
              <a:spcBef>
                <a:spcPts val="1400"/>
              </a:spcBef>
              <a:buNone/>
            </a:pPr>
            <a:r>
              <a:rPr lang="en-US" sz="2200" dirty="0">
                <a:solidFill>
                  <a:schemeClr val="accent3">
                    <a:lumMod val="25000"/>
                  </a:schemeClr>
                </a:solidFill>
                <a:latin typeface="Abadi"/>
              </a:rPr>
              <a:t>• From the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-labeled markers we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a:rPr>
              <a:t>Green Marker = Successful Launch</a:t>
            </a:r>
          </a:p>
          <a:p>
            <a:pPr>
              <a:lnSpc>
                <a:spcPct val="100000"/>
              </a:lnSpc>
              <a:spcBef>
                <a:spcPts val="1400"/>
              </a:spcBef>
            </a:pPr>
            <a:r>
              <a:rPr lang="en-US" sz="2200" dirty="0">
                <a:solidFill>
                  <a:schemeClr val="accent3">
                    <a:lumMod val="25000"/>
                  </a:schemeClr>
                </a:solidFill>
                <a:latin typeface="Abadi"/>
              </a:rPr>
              <a:t> Red Marker = Failed Launch </a:t>
            </a:r>
            <a:r>
              <a:rPr lang="en-US" sz="2200" dirty="0" err="1">
                <a:solidFill>
                  <a:schemeClr val="accent3">
                    <a:lumMod val="25000"/>
                  </a:schemeClr>
                </a:solidFill>
                <a:latin typeface="Abadi"/>
              </a:rPr>
              <a:t>Launch</a:t>
            </a:r>
            <a:r>
              <a:rPr lang="en-US" sz="2200" dirty="0">
                <a:solidFill>
                  <a:schemeClr val="accent3">
                    <a:lumMod val="25000"/>
                  </a:schemeClr>
                </a:solidFill>
                <a:latin typeface="Abadi"/>
              </a:rPr>
              <a:t> Site KSC LC-39A has a</a:t>
            </a:r>
          </a:p>
          <a:p>
            <a:pPr>
              <a:lnSpc>
                <a:spcPct val="100000"/>
              </a:lnSpc>
              <a:spcBef>
                <a:spcPts val="1400"/>
              </a:spcBef>
            </a:pPr>
            <a:r>
              <a:rPr lang="en-US" sz="2200" dirty="0">
                <a:solidFill>
                  <a:schemeClr val="accent3">
                    <a:lumMod val="25000"/>
                  </a:schemeClr>
                </a:solidFill>
                <a:latin typeface="Abadi"/>
              </a:rPr>
              <a:t>very high Success Rate.</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 on the Map</a:t>
            </a:r>
          </a:p>
        </p:txBody>
      </p:sp>
      <p:pic>
        <p:nvPicPr>
          <p:cNvPr id="4" name="Picture 3">
            <a:extLst>
              <a:ext uri="{FF2B5EF4-FFF2-40B4-BE49-F238E27FC236}">
                <a16:creationId xmlns:a16="http://schemas.microsoft.com/office/drawing/2014/main" id="{5A971EBC-9867-48BF-AEFE-9F0BD5B2938F}"/>
              </a:ext>
            </a:extLst>
          </p:cNvPr>
          <p:cNvPicPr>
            <a:picLocks noChangeAspect="1"/>
          </p:cNvPicPr>
          <p:nvPr/>
        </p:nvPicPr>
        <p:blipFill>
          <a:blip r:embed="rId3"/>
          <a:stretch>
            <a:fillRect/>
          </a:stretch>
        </p:blipFill>
        <p:spPr>
          <a:xfrm>
            <a:off x="5685182" y="1575376"/>
            <a:ext cx="4830417" cy="47439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8226"/>
            <a:ext cx="4809155" cy="4941124"/>
          </a:xfrm>
          <a:prstGeom prst="rect">
            <a:avLst/>
          </a:prstGeom>
        </p:spPr>
        <p:txBody>
          <a:bodyPr lIns="91440" tIns="45720" rIns="91440" bIns="45720" anchor="t">
            <a:normAutofit/>
          </a:bodyPr>
          <a:lstStyle/>
          <a:p>
            <a:pPr algn="l">
              <a:buFont typeface="Arial" panose="020B0604020202020204" pitchFamily="34" charset="0"/>
              <a:buChar char="•"/>
            </a:pPr>
            <a:r>
              <a:rPr lang="en-US" sz="2000" b="0" i="0" dirty="0">
                <a:effectLst/>
                <a:latin typeface="Abadi" panose="020B0604020104020204" pitchFamily="34" charset="0"/>
              </a:rPr>
              <a:t>From the visual analysis of the launch site KSC LC-39A we can clearly see that it is:</a:t>
            </a:r>
          </a:p>
          <a:p>
            <a:pPr marL="742950" lvl="1" indent="-285750" algn="l">
              <a:buFont typeface="Arial" panose="020B0604020202020204" pitchFamily="34" charset="0"/>
              <a:buChar char="•"/>
            </a:pPr>
            <a:r>
              <a:rPr lang="en-US" sz="2000" b="0" i="0" dirty="0">
                <a:effectLst/>
                <a:latin typeface="Abadi" panose="020B0604020104020204" pitchFamily="34" charset="0"/>
              </a:rPr>
              <a:t>relative close to railway (15.23 km)</a:t>
            </a:r>
          </a:p>
          <a:p>
            <a:pPr marL="742950" lvl="1" indent="-285750" algn="l">
              <a:buFont typeface="Arial" panose="020B0604020202020204" pitchFamily="34" charset="0"/>
              <a:buChar char="•"/>
            </a:pPr>
            <a:r>
              <a:rPr lang="en-US" sz="2000" b="0" i="0" dirty="0">
                <a:effectLst/>
                <a:latin typeface="Abadi" panose="020B0604020104020204" pitchFamily="34" charset="0"/>
              </a:rPr>
              <a:t>relative close to highway (20.28 km)</a:t>
            </a:r>
          </a:p>
          <a:p>
            <a:pPr marL="742950" lvl="1" indent="-285750" algn="l">
              <a:buFont typeface="Arial" panose="020B0604020202020204" pitchFamily="34" charset="0"/>
              <a:buChar char="•"/>
            </a:pPr>
            <a:r>
              <a:rPr lang="en-US" sz="2000" b="0" i="0" dirty="0">
                <a:effectLst/>
                <a:latin typeface="Abadi" panose="020B0604020104020204" pitchFamily="34" charset="0"/>
              </a:rPr>
              <a:t>relative close to coastline (14.99 km)</a:t>
            </a:r>
          </a:p>
          <a:p>
            <a:pPr algn="l">
              <a:buFont typeface="Arial" panose="020B0604020202020204" pitchFamily="34" charset="0"/>
              <a:buChar char="•"/>
            </a:pPr>
            <a:r>
              <a:rPr lang="en-US" sz="2000" b="0" i="0" dirty="0">
                <a:effectLst/>
                <a:latin typeface="Abadi" panose="020B0604020104020204" pitchFamily="34" charset="0"/>
              </a:rPr>
              <a:t>Also the launch site KSC LC-39A is relative close to its closest city Titusville (16.32 km).</a:t>
            </a:r>
          </a:p>
          <a:p>
            <a:pPr algn="l">
              <a:buFont typeface="Arial" panose="020B0604020202020204" pitchFamily="34" charset="0"/>
              <a:buChar char="•"/>
            </a:pPr>
            <a:r>
              <a:rPr lang="en-US" sz="2000" b="0" i="0" dirty="0">
                <a:effectLst/>
                <a:latin typeface="Abadi" panose="020B0604020104020204" pitchFamily="34" charset="0"/>
              </a:rPr>
              <a:t>Failed rocket with its high speed can cover distances like 15-20 km in few seconds. It could be potentially dangerous to populated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a:t>
            </a:r>
          </a:p>
        </p:txBody>
      </p:sp>
      <p:pic>
        <p:nvPicPr>
          <p:cNvPr id="4" name="Picture 3">
            <a:extLst>
              <a:ext uri="{FF2B5EF4-FFF2-40B4-BE49-F238E27FC236}">
                <a16:creationId xmlns:a16="http://schemas.microsoft.com/office/drawing/2014/main" id="{59D3003A-4296-462D-9DFC-73C0D65D4EC6}"/>
              </a:ext>
            </a:extLst>
          </p:cNvPr>
          <p:cNvPicPr>
            <a:picLocks noChangeAspect="1"/>
          </p:cNvPicPr>
          <p:nvPr/>
        </p:nvPicPr>
        <p:blipFill>
          <a:blip r:embed="rId3"/>
          <a:stretch>
            <a:fillRect/>
          </a:stretch>
        </p:blipFill>
        <p:spPr>
          <a:xfrm>
            <a:off x="5579165" y="1484242"/>
            <a:ext cx="5989983" cy="45413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68241"/>
            <a:ext cx="9745588" cy="107109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Explanation:</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see that KSC LC-39A has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b="1" i="0" dirty="0">
                <a:solidFill>
                  <a:srgbClr val="503D36"/>
                </a:solidFill>
                <a:effectLst/>
                <a:latin typeface="Times New Roman" panose="02020603050405020304" pitchFamily="18" charset="0"/>
              </a:rPr>
              <a:t>SpaceX Launch Records For All Site</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7E5B6BEC-478F-4116-9705-720BAB9C9C3A}"/>
              </a:ext>
            </a:extLst>
          </p:cNvPr>
          <p:cNvPicPr>
            <a:picLocks noChangeAspect="1"/>
          </p:cNvPicPr>
          <p:nvPr/>
        </p:nvPicPr>
        <p:blipFill>
          <a:blip r:embed="rId3"/>
          <a:stretch>
            <a:fillRect/>
          </a:stretch>
        </p:blipFill>
        <p:spPr>
          <a:xfrm>
            <a:off x="770012" y="1298713"/>
            <a:ext cx="9745588" cy="41247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11444" y="1518834"/>
            <a:ext cx="11251770" cy="5718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Project background and context</a:t>
            </a: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tx1"/>
                </a:solidFill>
                <a:latin typeface="Abadi" panose="020B0604020104020204" pitchFamily="34" charset="0"/>
                <a:cs typeface="Arial" panose="020B0604020202020204" pitchFamily="34" charset="0"/>
              </a:rPr>
              <a:t>    </a:t>
            </a:r>
            <a:r>
              <a:rPr lang="en-US" sz="2000" dirty="0">
                <a:solidFill>
                  <a:schemeClr val="tx1"/>
                </a:solidFill>
                <a:latin typeface="Abadi" panose="020B0604020104020204" pitchFamily="34" charset="0"/>
                <a:cs typeface="Times New Roman" panose="02020603050405020304" pitchFamily="18"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p>
          <a:p>
            <a:pPr marL="0" indent="0" algn="just">
              <a:spcBef>
                <a:spcPts val="1400"/>
              </a:spcBef>
              <a:buNone/>
            </a:pPr>
            <a:r>
              <a:rPr lang="en-US" sz="2000" dirty="0">
                <a:solidFill>
                  <a:schemeClr val="tx1"/>
                </a:solidFill>
                <a:latin typeface="Abadi" panose="020B0604020104020204" pitchFamily="34" charset="0"/>
                <a:cs typeface="Times New Roman" panose="02020603050405020304" pitchFamily="18" charset="0"/>
              </a:rPr>
              <a:t>The goal of the project is to create a machine learning pipeline to predict if the first stage will land or not</a:t>
            </a:r>
            <a:r>
              <a:rPr lang="en-US" sz="2400" dirty="0">
                <a:solidFill>
                  <a:schemeClr val="tx1"/>
                </a:solidFill>
                <a:latin typeface="Abadi" panose="020B0604020104020204" pitchFamily="34" charset="0"/>
                <a:cs typeface="Times New Roman" panose="02020603050405020304" pitchFamily="18" charset="0"/>
              </a:rPr>
              <a:t>.</a:t>
            </a:r>
          </a:p>
          <a:p>
            <a:pPr marL="0" indent="0" algn="just">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0801" y="5512502"/>
            <a:ext cx="12606409" cy="1179845"/>
          </a:xfrm>
          <a:prstGeom prst="rect">
            <a:avLst/>
          </a:prstGeom>
        </p:spPr>
        <p:txBody>
          <a:bodyPr lIns="91440" tIns="45720" rIns="91440" bIns="45720" anchor="t">
            <a:normAutofit/>
          </a:bodyPr>
          <a:lstStyle/>
          <a:p>
            <a:pPr marL="1828800" lvl="4" indent="0">
              <a:lnSpc>
                <a:spcPct val="100000"/>
              </a:lnSpc>
              <a:spcBef>
                <a:spcPts val="1400"/>
              </a:spcBef>
              <a:buNone/>
            </a:pPr>
            <a:r>
              <a:rPr lang="en-US" dirty="0" err="1">
                <a:solidFill>
                  <a:schemeClr val="accent3">
                    <a:lumMod val="25000"/>
                  </a:schemeClr>
                </a:solidFill>
                <a:latin typeface="Abadi"/>
              </a:rPr>
              <a:t>Explanation:KSC</a:t>
            </a:r>
            <a:r>
              <a:rPr lang="en-US" dirty="0">
                <a:solidFill>
                  <a:schemeClr val="accent3">
                    <a:lumMod val="25000"/>
                  </a:schemeClr>
                </a:solidFill>
                <a:latin typeface="Abadi"/>
              </a:rPr>
              <a:t> LC-39A has the highest launch success rate (76.9%) with 10 successful and only 3 landing failings.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4ED8CB80-DF9C-4183-BD8B-8E60E3734C6E}"/>
              </a:ext>
            </a:extLst>
          </p:cNvPr>
          <p:cNvPicPr>
            <a:picLocks noChangeAspect="1"/>
          </p:cNvPicPr>
          <p:nvPr/>
        </p:nvPicPr>
        <p:blipFill>
          <a:blip r:embed="rId3"/>
          <a:stretch>
            <a:fillRect/>
          </a:stretch>
        </p:blipFill>
        <p:spPr>
          <a:xfrm>
            <a:off x="614758" y="1345497"/>
            <a:ext cx="10551582" cy="39951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479370"/>
            <a:ext cx="10246331" cy="570315"/>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can see success rates for low weighted payloads is higher than the heavy weighted payloads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 </a:t>
            </a:r>
          </a:p>
        </p:txBody>
      </p:sp>
      <p:pic>
        <p:nvPicPr>
          <p:cNvPr id="4" name="Picture 3">
            <a:extLst>
              <a:ext uri="{FF2B5EF4-FFF2-40B4-BE49-F238E27FC236}">
                <a16:creationId xmlns:a16="http://schemas.microsoft.com/office/drawing/2014/main" id="{1B2EF959-6870-4BA5-A27B-138E36CCFD3D}"/>
              </a:ext>
            </a:extLst>
          </p:cNvPr>
          <p:cNvPicPr>
            <a:picLocks noChangeAspect="1"/>
          </p:cNvPicPr>
          <p:nvPr/>
        </p:nvPicPr>
        <p:blipFill>
          <a:blip r:embed="rId3"/>
          <a:stretch>
            <a:fillRect/>
          </a:stretch>
        </p:blipFill>
        <p:spPr>
          <a:xfrm>
            <a:off x="824215" y="3931242"/>
            <a:ext cx="11244972" cy="2477338"/>
          </a:xfrm>
          <a:prstGeom prst="rect">
            <a:avLst/>
          </a:prstGeom>
        </p:spPr>
      </p:pic>
      <p:pic>
        <p:nvPicPr>
          <p:cNvPr id="7" name="Picture 6">
            <a:extLst>
              <a:ext uri="{FF2B5EF4-FFF2-40B4-BE49-F238E27FC236}">
                <a16:creationId xmlns:a16="http://schemas.microsoft.com/office/drawing/2014/main" id="{52179A21-9CD6-403A-A4BB-6FCEF53C7A62}"/>
              </a:ext>
            </a:extLst>
          </p:cNvPr>
          <p:cNvPicPr>
            <a:picLocks noChangeAspect="1"/>
          </p:cNvPicPr>
          <p:nvPr/>
        </p:nvPicPr>
        <p:blipFill>
          <a:blip r:embed="rId4"/>
          <a:stretch>
            <a:fillRect/>
          </a:stretch>
        </p:blipFill>
        <p:spPr>
          <a:xfrm>
            <a:off x="914401" y="1393371"/>
            <a:ext cx="11064600" cy="247733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97806"/>
            <a:ext cx="4171015" cy="4395896"/>
          </a:xfrm>
          <a:prstGeom prst="rect">
            <a:avLst/>
          </a:prstGeom>
        </p:spPr>
        <p:txBody>
          <a:bodyPr vert="horz" lIns="91440" tIns="45720" rIns="91440" bIns="45720" rtlCol="0" anchor="t">
            <a:normAutofit/>
          </a:bodyPr>
          <a:lstStyle/>
          <a:p>
            <a:r>
              <a:rPr lang="en-US" sz="2000" b="1" dirty="0">
                <a:latin typeface="Abadi" panose="020B0604020104020204" pitchFamily="34" charset="0"/>
              </a:rPr>
              <a:t>Inference:</a:t>
            </a:r>
            <a:br>
              <a:rPr lang="en-US" sz="2000" dirty="0">
                <a:latin typeface="Abadi" panose="020B0604020104020204" pitchFamily="34" charset="0"/>
              </a:rPr>
            </a:br>
            <a:r>
              <a:rPr lang="en-US" sz="2000" dirty="0">
                <a:latin typeface="Abadi" panose="020B0604020104020204" pitchFamily="34" charset="0"/>
              </a:rPr>
              <a:t>The bar chart shows that the </a:t>
            </a:r>
            <a:r>
              <a:rPr lang="en-US" sz="2000" b="1" dirty="0">
                <a:latin typeface="Abadi" panose="020B0604020104020204" pitchFamily="34" charset="0"/>
              </a:rPr>
              <a:t>Decision Tree classifier</a:t>
            </a:r>
            <a:r>
              <a:rPr lang="en-US" sz="2000" dirty="0">
                <a:latin typeface="Abadi" panose="020B0604020104020204" pitchFamily="34" charset="0"/>
              </a:rPr>
              <a:t> achieved the highest accuracy (0.911), outperforming Logistic Regression, SVM, and KNN. This suggests that the Decision Tree model is the </a:t>
            </a:r>
            <a:r>
              <a:rPr lang="en-US" sz="2000" b="1" dirty="0">
                <a:latin typeface="Abadi" panose="020B0604020104020204" pitchFamily="34" charset="0"/>
              </a:rPr>
              <a:t>best-performing classifier</a:t>
            </a:r>
            <a:r>
              <a:rPr lang="en-US" sz="2000" dirty="0">
                <a:latin typeface="Abadi" panose="020B0604020104020204" pitchFamily="34" charset="0"/>
              </a:rPr>
              <a:t> for this dataset in terms of prediction accuracy.</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34B10F-BA11-44D6-A4B4-E3531F15A24C}"/>
              </a:ext>
            </a:extLst>
          </p:cNvPr>
          <p:cNvPicPr>
            <a:picLocks noChangeAspect="1"/>
          </p:cNvPicPr>
          <p:nvPr/>
        </p:nvPicPr>
        <p:blipFill>
          <a:blip r:embed="rId3"/>
          <a:stretch>
            <a:fillRect/>
          </a:stretch>
        </p:blipFill>
        <p:spPr>
          <a:xfrm>
            <a:off x="4675839" y="1497806"/>
            <a:ext cx="7442093" cy="43958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60229" y="1538515"/>
            <a:ext cx="3208069" cy="4330474"/>
          </a:xfrm>
          <a:prstGeom prst="rect">
            <a:avLst/>
          </a:prstGeom>
        </p:spPr>
        <p:txBody>
          <a:bodyPr>
            <a:normAutofit lnSpcReduction="10000"/>
          </a:bodyPr>
          <a:lstStyle/>
          <a:p>
            <a:pPr algn="l"/>
            <a:endParaRPr lang="en-IN" sz="1800" b="0" i="0" u="none" strike="noStrike" baseline="0" dirty="0">
              <a:solidFill>
                <a:srgbClr val="000000"/>
              </a:solidFill>
              <a:latin typeface="Abadi" panose="020B0604020104020204" pitchFamily="34" charset="0"/>
            </a:endParaRPr>
          </a:p>
          <a:p>
            <a:endParaRPr lang="en-IN" sz="1800" b="0" i="0" u="none" strike="noStrike" baseline="0" dirty="0">
              <a:latin typeface="Abadi" panose="020B0604020104020204" pitchFamily="34" charset="0"/>
            </a:endParaRPr>
          </a:p>
          <a:p>
            <a:r>
              <a:rPr lang="en-US" sz="2000" b="0" i="0" u="none" strike="noStrike" baseline="0" dirty="0">
                <a:solidFill>
                  <a:srgbClr val="292929"/>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432F85E-8506-4190-9676-6CFCC67EFA1E}"/>
              </a:ext>
            </a:extLst>
          </p:cNvPr>
          <p:cNvPicPr>
            <a:picLocks noChangeAspect="1"/>
          </p:cNvPicPr>
          <p:nvPr/>
        </p:nvPicPr>
        <p:blipFill>
          <a:blip r:embed="rId3"/>
          <a:stretch>
            <a:fillRect/>
          </a:stretch>
        </p:blipFill>
        <p:spPr>
          <a:xfrm>
            <a:off x="510290" y="1875942"/>
            <a:ext cx="7759502" cy="433047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1254"/>
            <a:ext cx="10953416" cy="5356746"/>
          </a:xfrm>
          <a:prstGeom prst="rect">
            <a:avLst/>
          </a:prstGeom>
        </p:spPr>
        <p:txBody>
          <a:bodyPr>
            <a:normAutofit/>
          </a:bodyPr>
          <a:lstStyle/>
          <a:p>
            <a:pPr marL="0" indent="0">
              <a:buNone/>
            </a:pPr>
            <a:r>
              <a:rPr lang="en-US" sz="1800" b="1" dirty="0">
                <a:latin typeface="Abadi" panose="020B0604020104020204" pitchFamily="34" charset="0"/>
              </a:rPr>
              <a:t>1. Successful Prediction is Feasible</a:t>
            </a:r>
          </a:p>
          <a:p>
            <a:r>
              <a:rPr lang="en-US" sz="1800" dirty="0">
                <a:latin typeface="Abadi" panose="020B0604020104020204" pitchFamily="34" charset="0"/>
              </a:rPr>
              <a:t>The prediction of </a:t>
            </a:r>
            <a:r>
              <a:rPr lang="en-US" sz="1800" b="1" dirty="0">
                <a:latin typeface="Abadi" panose="020B0604020104020204" pitchFamily="34" charset="0"/>
              </a:rPr>
              <a:t>Falcon 9 first-stage landing success</a:t>
            </a:r>
            <a:r>
              <a:rPr lang="en-US" sz="1800" dirty="0">
                <a:latin typeface="Abadi" panose="020B0604020104020204" pitchFamily="34" charset="0"/>
              </a:rPr>
              <a:t> is achievable with high accuracy using historical data. The best-performing model (Decision Tree) achieved </a:t>
            </a:r>
            <a:r>
              <a:rPr lang="en-US" sz="1800" b="1" dirty="0">
                <a:latin typeface="Abadi" panose="020B0604020104020204" pitchFamily="34" charset="0"/>
              </a:rPr>
              <a:t>91.1% accuracy</a:t>
            </a:r>
            <a:r>
              <a:rPr lang="en-US" sz="1800" dirty="0">
                <a:latin typeface="Abadi" panose="020B0604020104020204" pitchFamily="34" charset="0"/>
              </a:rPr>
              <a:t>, showing that </a:t>
            </a:r>
            <a:r>
              <a:rPr lang="en-US" sz="1800" b="1" dirty="0">
                <a:latin typeface="Abadi" panose="020B0604020104020204" pitchFamily="34" charset="0"/>
              </a:rPr>
              <a:t>landing outcomes are predictable</a:t>
            </a:r>
            <a:r>
              <a:rPr lang="en-US" sz="1800" dirty="0">
                <a:latin typeface="Abadi" panose="020B0604020104020204" pitchFamily="34" charset="0"/>
              </a:rPr>
              <a:t> with the right features and model.</a:t>
            </a:r>
          </a:p>
          <a:p>
            <a:r>
              <a:rPr lang="en-US" sz="1800" b="1" dirty="0">
                <a:latin typeface="Abadi" panose="020B0604020104020204" pitchFamily="34" charset="0"/>
              </a:rPr>
              <a:t>2. Decision Tree Outperforms Others</a:t>
            </a:r>
          </a:p>
          <a:p>
            <a:r>
              <a:rPr lang="en-US" sz="1800" dirty="0">
                <a:latin typeface="Abadi" panose="020B0604020104020204" pitchFamily="34" charset="0"/>
              </a:rPr>
              <a:t>Among the tested models—Logistic Regression, SVM, KNN, and Decision Tree—the </a:t>
            </a:r>
            <a:r>
              <a:rPr lang="en-US" sz="1800" b="1" dirty="0">
                <a:latin typeface="Abadi" panose="020B0604020104020204" pitchFamily="34" charset="0"/>
              </a:rPr>
              <a:t>Decision Tree classifier</a:t>
            </a:r>
            <a:r>
              <a:rPr lang="en-US" sz="1800" dirty="0">
                <a:latin typeface="Abadi" panose="020B0604020104020204" pitchFamily="34" charset="0"/>
              </a:rPr>
              <a:t> gave the </a:t>
            </a:r>
            <a:r>
              <a:rPr lang="en-US" sz="1800" b="1" dirty="0">
                <a:latin typeface="Abadi" panose="020B0604020104020204" pitchFamily="34" charset="0"/>
              </a:rPr>
              <a:t>highest performance</a:t>
            </a:r>
            <a:r>
              <a:rPr lang="en-US" sz="1800" dirty="0">
                <a:latin typeface="Abadi" panose="020B0604020104020204" pitchFamily="34" charset="0"/>
              </a:rPr>
              <a:t> in terms of:</a:t>
            </a:r>
          </a:p>
          <a:p>
            <a:pPr>
              <a:buFont typeface="Arial" panose="020B0604020202020204" pitchFamily="34" charset="0"/>
              <a:buChar char="•"/>
            </a:pPr>
            <a:r>
              <a:rPr lang="en-US" sz="1800" dirty="0">
                <a:latin typeface="Abadi" panose="020B0604020104020204" pitchFamily="34" charset="0"/>
              </a:rPr>
              <a:t>Accuracy</a:t>
            </a:r>
          </a:p>
          <a:p>
            <a:pPr>
              <a:buFont typeface="Arial" panose="020B0604020202020204" pitchFamily="34" charset="0"/>
              <a:buChar char="•"/>
            </a:pPr>
            <a:r>
              <a:rPr lang="en-US" sz="1800" dirty="0">
                <a:latin typeface="Abadi" panose="020B0604020104020204" pitchFamily="34" charset="0"/>
              </a:rPr>
              <a:t>F1 Score</a:t>
            </a:r>
          </a:p>
          <a:p>
            <a:pPr>
              <a:buFont typeface="Arial" panose="020B0604020202020204" pitchFamily="34" charset="0"/>
              <a:buChar char="•"/>
            </a:pPr>
            <a:r>
              <a:rPr lang="en-US" sz="1800" dirty="0">
                <a:latin typeface="Abadi" panose="020B0604020104020204" pitchFamily="34" charset="0"/>
              </a:rPr>
              <a:t>Jaccard Score</a:t>
            </a:r>
          </a:p>
          <a:p>
            <a:r>
              <a:rPr lang="en-US" sz="1800" dirty="0">
                <a:latin typeface="Abadi" panose="020B0604020104020204" pitchFamily="34" charset="0"/>
              </a:rPr>
              <a:t>This implies it captured the most informative patterns in the data, possibly due to its ability to model nonlinear relationships and handle mixed-type features well.</a:t>
            </a:r>
          </a:p>
          <a:p>
            <a:r>
              <a:rPr lang="en-US" sz="1800" b="1" dirty="0">
                <a:latin typeface="Abadi" panose="020B0604020104020204" pitchFamily="34" charset="0"/>
              </a:rPr>
              <a:t>3. Data Quality &amp; Feature Engineering Matter</a:t>
            </a:r>
          </a:p>
          <a:p>
            <a:r>
              <a:rPr lang="en-US" sz="1800" dirty="0">
                <a:latin typeface="Abadi" panose="020B0604020104020204" pitchFamily="34" charset="0"/>
              </a:rPr>
              <a:t>The preprocessing steps (like encoding, normalization, and feature selection) were critical in ensuring accurate predictions. Well-prepared data helped the models perform consistently across metrics.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24840" y="1371601"/>
            <a:ext cx="11662359" cy="5597236"/>
          </a:xfrm>
          <a:prstGeom prst="rect">
            <a:avLst/>
          </a:prstGeom>
        </p:spPr>
        <p:txBody>
          <a:bodyPr>
            <a:normAutofit/>
          </a:bodyPr>
          <a:lstStyle/>
          <a:p>
            <a:pPr marL="0" indent="0">
              <a:lnSpc>
                <a:spcPct val="100000"/>
              </a:lnSpc>
              <a:spcBef>
                <a:spcPts val="1400"/>
              </a:spcBef>
              <a:buNone/>
            </a:pPr>
            <a:r>
              <a:rPr lang="en-IN" sz="1400" dirty="0"/>
              <a:t>1. Model Training: shows  </a:t>
            </a:r>
            <a:r>
              <a:rPr lang="en-US" sz="1400" dirty="0"/>
              <a:t>how you trained and predicted using a Decision Tree (best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4.</a:t>
            </a:r>
            <a:r>
              <a:rPr lang="en-IN" sz="1600" dirty="0"/>
              <a:t> Model Evaluation Scores Table: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2.</a:t>
            </a:r>
            <a:r>
              <a:rPr lang="en-US" sz="1400" dirty="0"/>
              <a:t> Filter Failures on Drone Ship in 2015:Used to extract failed landings on drone ships in 2015:</a:t>
            </a:r>
          </a:p>
          <a:p>
            <a:pPr marL="0" indent="0">
              <a:lnSpc>
                <a:spcPct val="100000"/>
              </a:lnSpc>
              <a:spcBef>
                <a:spcPts val="1400"/>
              </a:spcBef>
              <a:buNone/>
            </a:pPr>
            <a:endParaRPr lang="en-US" sz="1600" b="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3.</a:t>
            </a:r>
            <a:r>
              <a:rPr lang="en-US" sz="1800" dirty="0"/>
              <a:t> Model Accuracy Comparison Bar Chart</a:t>
            </a:r>
          </a:p>
          <a:p>
            <a:pPr marL="0" indent="0">
              <a:lnSpc>
                <a:spcPct val="100000"/>
              </a:lnSpc>
              <a:spcBef>
                <a:spcPts val="1400"/>
              </a:spcBef>
              <a:buNone/>
            </a:pPr>
            <a:r>
              <a:rPr lang="en-US" sz="1600" dirty="0"/>
              <a:t>                                                                              </a:t>
            </a:r>
          </a:p>
          <a:p>
            <a:pPr marL="0" indent="0">
              <a:lnSpc>
                <a:spcPct val="100000"/>
              </a:lnSpc>
              <a:spcBef>
                <a:spcPts val="1400"/>
              </a:spcBef>
              <a:buNone/>
            </a:pPr>
            <a:r>
              <a:rPr lang="en-US" sz="1200">
                <a:solidFill>
                  <a:schemeClr val="accent3">
                    <a:lumMod val="25000"/>
                  </a:schemeClr>
                </a:solidFill>
                <a:latin typeface="Abadi" panose="020B0604020104020204" pitchFamily="34" charset="0"/>
              </a:rPr>
              <a:t>                                                                            </a:t>
            </a:r>
            <a:r>
              <a:rPr lang="en-US" sz="1200" dirty="0">
                <a:solidFill>
                  <a:schemeClr val="accent3">
                    <a:lumMod val="25000"/>
                  </a:schemeClr>
                </a:solidFill>
                <a:latin typeface="Abadi" panose="020B0604020104020204" pitchFamily="34" charset="0"/>
              </a:rPr>
              <a:t>-&gt;Best model accuracy is Decision tree(91%)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3FB8C3EC-B764-4CEF-89E6-13AB84650AC9}"/>
              </a:ext>
            </a:extLst>
          </p:cNvPr>
          <p:cNvPicPr>
            <a:picLocks noChangeAspect="1"/>
          </p:cNvPicPr>
          <p:nvPr/>
        </p:nvPicPr>
        <p:blipFill>
          <a:blip r:embed="rId4"/>
          <a:stretch>
            <a:fillRect/>
          </a:stretch>
        </p:blipFill>
        <p:spPr>
          <a:xfrm>
            <a:off x="603095" y="1675809"/>
            <a:ext cx="5900829" cy="1216067"/>
          </a:xfrm>
          <a:prstGeom prst="rect">
            <a:avLst/>
          </a:prstGeom>
        </p:spPr>
      </p:pic>
      <p:pic>
        <p:nvPicPr>
          <p:cNvPr id="8" name="Picture 7">
            <a:extLst>
              <a:ext uri="{FF2B5EF4-FFF2-40B4-BE49-F238E27FC236}">
                <a16:creationId xmlns:a16="http://schemas.microsoft.com/office/drawing/2014/main" id="{99150624-7305-4FE8-AD46-D4BA87D40840}"/>
              </a:ext>
            </a:extLst>
          </p:cNvPr>
          <p:cNvPicPr>
            <a:picLocks noChangeAspect="1"/>
          </p:cNvPicPr>
          <p:nvPr/>
        </p:nvPicPr>
        <p:blipFill>
          <a:blip r:embed="rId5"/>
          <a:stretch>
            <a:fillRect/>
          </a:stretch>
        </p:blipFill>
        <p:spPr>
          <a:xfrm>
            <a:off x="427622" y="3254594"/>
            <a:ext cx="6076302" cy="1240016"/>
          </a:xfrm>
          <a:prstGeom prst="rect">
            <a:avLst/>
          </a:prstGeom>
        </p:spPr>
      </p:pic>
      <p:pic>
        <p:nvPicPr>
          <p:cNvPr id="10" name="Picture 9">
            <a:extLst>
              <a:ext uri="{FF2B5EF4-FFF2-40B4-BE49-F238E27FC236}">
                <a16:creationId xmlns:a16="http://schemas.microsoft.com/office/drawing/2014/main" id="{E194A057-EA55-4F84-BE4B-B96C41658043}"/>
              </a:ext>
            </a:extLst>
          </p:cNvPr>
          <p:cNvPicPr>
            <a:picLocks noChangeAspect="1"/>
          </p:cNvPicPr>
          <p:nvPr/>
        </p:nvPicPr>
        <p:blipFill>
          <a:blip r:embed="rId6"/>
          <a:stretch>
            <a:fillRect/>
          </a:stretch>
        </p:blipFill>
        <p:spPr>
          <a:xfrm>
            <a:off x="637337" y="5060682"/>
            <a:ext cx="2916172" cy="1611055"/>
          </a:xfrm>
          <a:prstGeom prst="rect">
            <a:avLst/>
          </a:prstGeom>
        </p:spPr>
      </p:pic>
      <p:sp>
        <p:nvSpPr>
          <p:cNvPr id="12" name="Rectangle 2">
            <a:extLst>
              <a:ext uri="{FF2B5EF4-FFF2-40B4-BE49-F238E27FC236}">
                <a16:creationId xmlns:a16="http://schemas.microsoft.com/office/drawing/2014/main" id="{5122F038-446A-4F48-9411-B8C72EBEDB9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a:t>
            </a:r>
            <a:r>
              <a:rPr kumimoji="0" lang="en-US" altLang="en-US" sz="1000" b="0" i="0" u="none" strike="noStrike" cap="none" normalizeH="0" baseline="0" dirty="0" err="1">
                <a:ln>
                  <a:noFill/>
                </a:ln>
                <a:solidFill>
                  <a:schemeClr val="tx1"/>
                </a:solidFill>
                <a:effectLst/>
                <a:latin typeface="Arial Unicode MS"/>
              </a:rPr>
              <a:t>DataFrame</a:t>
            </a:r>
            <a:r>
              <a:rPr kumimoji="0" lang="en-US" altLang="en-US" sz="1100" b="0" i="0" u="none" strike="noStrike" cap="none" normalizeH="0" baseline="0" dirty="0">
                <a:ln>
                  <a:noFill/>
                </a:ln>
                <a:solidFill>
                  <a:schemeClr val="tx1"/>
                </a:solidFill>
                <a:effectLst/>
              </a:rPr>
              <a:t> neatly shows Jaccard, F1, and Accuracy for all models: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E57439D3-84D6-47CA-ABF9-E6B6D0C76AC3}"/>
              </a:ext>
            </a:extLst>
          </p:cNvPr>
          <p:cNvPicPr>
            <a:picLocks noChangeAspect="1"/>
          </p:cNvPicPr>
          <p:nvPr/>
        </p:nvPicPr>
        <p:blipFill>
          <a:blip r:embed="rId7"/>
          <a:stretch>
            <a:fillRect/>
          </a:stretch>
        </p:blipFill>
        <p:spPr>
          <a:xfrm>
            <a:off x="7068465" y="2338979"/>
            <a:ext cx="5123535" cy="238323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SpaceX API and web scraping from </a:t>
            </a:r>
            <a:r>
              <a:rPr lang="en-US" sz="7600" dirty="0" err="1">
                <a:solidFill>
                  <a:schemeClr val="bg2">
                    <a:lumMod val="50000"/>
                  </a:schemeClr>
                </a:solidFill>
                <a:latin typeface="Abadi"/>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is processed by removing missing </a:t>
            </a:r>
            <a:r>
              <a:rPr lang="en-US" sz="7600" dirty="0" err="1">
                <a:solidFill>
                  <a:schemeClr val="bg2">
                    <a:lumMod val="50000"/>
                  </a:schemeClr>
                </a:solidFill>
                <a:latin typeface="Abadi"/>
              </a:rPr>
              <a:t>values,filtering</a:t>
            </a:r>
            <a:r>
              <a:rPr lang="en-US" sz="7600" dirty="0">
                <a:solidFill>
                  <a:schemeClr val="bg2">
                    <a:lumMod val="50000"/>
                  </a:schemeClr>
                </a:solidFill>
                <a:latin typeface="Abadi"/>
              </a:rPr>
              <a:t> launch </a:t>
            </a:r>
            <a:r>
              <a:rPr lang="en-US" sz="7600" dirty="0" err="1">
                <a:solidFill>
                  <a:schemeClr val="bg2">
                    <a:lumMod val="50000"/>
                  </a:schemeClr>
                </a:solidFill>
                <a:latin typeface="Abadi"/>
              </a:rPr>
              <a:t>outcomes,cleaning</a:t>
            </a:r>
            <a:r>
              <a:rPr lang="en-US" sz="7600" dirty="0">
                <a:solidFill>
                  <a:schemeClr val="bg2">
                    <a:lumMod val="50000"/>
                  </a:schemeClr>
                </a:solidFill>
                <a:latin typeface="Abadi"/>
              </a:rPr>
              <a:t> landing outcomes mainly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932" y="1286359"/>
            <a:ext cx="11282766" cy="5571641"/>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is collected using 2 methods :Request to SpaceX API and through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Request to SpaceX API : </a:t>
            </a:r>
          </a:p>
          <a:p>
            <a:pPr>
              <a:lnSpc>
                <a:spcPct val="100000"/>
              </a:lnSpc>
              <a:spcBef>
                <a:spcPts val="1400"/>
              </a:spcBef>
            </a:pPr>
            <a:r>
              <a:rPr lang="en-US" sz="1800" dirty="0">
                <a:solidFill>
                  <a:schemeClr val="accent3">
                    <a:lumMod val="25000"/>
                  </a:schemeClr>
                </a:solidFill>
                <a:latin typeface="Abadi" panose="020B0604020104020204" pitchFamily="34" charset="0"/>
              </a:rPr>
              <a:t>We have to make </a:t>
            </a:r>
            <a:r>
              <a:rPr lang="en-US" sz="1800" b="0" i="0" dirty="0">
                <a:effectLst/>
                <a:latin typeface="Abadi" panose="020B0604020104020204" pitchFamily="34" charset="0"/>
              </a:rPr>
              <a:t>a get request to the SpaceX API.</a:t>
            </a:r>
            <a:endParaRPr lang="en-US" sz="1800" dirty="0">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Request the rocket launch data from SpaceX API in json format </a:t>
            </a:r>
          </a:p>
          <a:p>
            <a:pPr>
              <a:lnSpc>
                <a:spcPct val="100000"/>
              </a:lnSpc>
              <a:spcBef>
                <a:spcPts val="1400"/>
              </a:spcBef>
            </a:pPr>
            <a:r>
              <a:rPr lang="en-US" sz="1800" b="0" i="0" dirty="0">
                <a:effectLst/>
                <a:latin typeface="Abadi" panose="020B0604020104020204" pitchFamily="34" charset="0"/>
              </a:rPr>
              <a:t>Now we decode the response content as a Json using .json and turn it into a Pandas </a:t>
            </a:r>
            <a:r>
              <a:rPr lang="en-US" sz="1800" b="0" i="0" dirty="0" err="1">
                <a:effectLst/>
                <a:latin typeface="Abadi" panose="020B0604020104020204" pitchFamily="34" charset="0"/>
              </a:rPr>
              <a:t>dataframe</a:t>
            </a:r>
            <a:r>
              <a:rPr lang="en-US" sz="1800" b="0" i="0" dirty="0">
                <a:effectLst/>
                <a:latin typeface="Abadi" panose="020B0604020104020204" pitchFamily="34" charset="0"/>
              </a:rPr>
              <a:t> using .</a:t>
            </a:r>
            <a:r>
              <a:rPr lang="en-US" sz="1800" b="0" i="0" dirty="0" err="1">
                <a:effectLst/>
                <a:latin typeface="Abadi" panose="020B0604020104020204" pitchFamily="34" charset="0"/>
              </a:rPr>
              <a:t>json_normalize</a:t>
            </a:r>
            <a:r>
              <a:rPr lang="en-US" sz="1800" b="0" i="0" dirty="0">
                <a:effectLst/>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effectLst/>
                <a:latin typeface="Abadi" panose="020B0604020104020204" pitchFamily="34" charset="0"/>
              </a:rPr>
              <a:t>also did some basic data wrangling and formatting.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a:t>
            </a:r>
          </a:p>
          <a:p>
            <a:pPr>
              <a:lnSpc>
                <a:spcPct val="100000"/>
              </a:lnSpc>
              <a:spcBef>
                <a:spcPts val="1400"/>
              </a:spcBef>
            </a:pPr>
            <a:r>
              <a:rPr lang="en-US" sz="1800" b="0" i="0" dirty="0">
                <a:effectLst/>
                <a:latin typeface="Abadi" panose="020B0604020104020204" pitchFamily="34" charset="0"/>
              </a:rPr>
              <a:t>performed web scraping to collect Falcon 9 historical launch records from a Wikipedia page titled `List of Falcon 9 and Falcon Heavy launches`.</a:t>
            </a:r>
          </a:p>
          <a:p>
            <a:pPr>
              <a:lnSpc>
                <a:spcPct val="100000"/>
              </a:lnSpc>
              <a:spcBef>
                <a:spcPts val="1400"/>
              </a:spcBef>
            </a:pPr>
            <a:r>
              <a:rPr lang="en-US" sz="1800" dirty="0">
                <a:solidFill>
                  <a:schemeClr val="accent3">
                    <a:lumMod val="25000"/>
                  </a:schemeClr>
                </a:solidFill>
                <a:latin typeface="Abadi" panose="020B0604020104020204" pitchFamily="34" charset="0"/>
              </a:rPr>
              <a:t>Web scrap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Extract a Falcon 9 launch records HTML table from Wikipedia</a:t>
            </a:r>
          </a:p>
          <a:p>
            <a:pPr>
              <a:lnSpc>
                <a:spcPct val="100000"/>
              </a:lnSpc>
              <a:spcBef>
                <a:spcPts val="1400"/>
              </a:spcBef>
            </a:pPr>
            <a:r>
              <a:rPr lang="en-US" sz="1800" dirty="0">
                <a:solidFill>
                  <a:schemeClr val="accent3">
                    <a:lumMod val="25000"/>
                  </a:schemeClr>
                </a:solidFill>
                <a:latin typeface="Abadi" panose="020B0604020104020204" pitchFamily="34" charset="0"/>
              </a:rPr>
              <a:t>Parse the table and convert it into a Pandas data frame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185981"/>
            <a:ext cx="10515600" cy="6354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l" fontAlgn="base"/>
            <a:r>
              <a:rPr lang="en-US" sz="2000" b="0" i="0" dirty="0">
                <a:effectLst/>
                <a:latin typeface="-apple-system"/>
              </a:rPr>
              <a:t>Here </a:t>
            </a:r>
            <a:r>
              <a:rPr lang="en-US" sz="2000" dirty="0">
                <a:latin typeface="-apple-system"/>
              </a:rPr>
              <a:t>we ae doing to </a:t>
            </a:r>
            <a:r>
              <a:rPr lang="en-US" sz="2000" b="0" i="0" dirty="0">
                <a:effectLst/>
                <a:latin typeface="-apple-system"/>
              </a:rPr>
              <a:t>get request to the SpaceX API. You will also do some basic data wrangling and </a:t>
            </a:r>
            <a:r>
              <a:rPr lang="en-US" sz="2000" b="0" i="0" dirty="0" err="1">
                <a:effectLst/>
                <a:latin typeface="-apple-system"/>
              </a:rPr>
              <a:t>formating</a:t>
            </a:r>
            <a:r>
              <a:rPr lang="en-US" sz="2000" b="0" i="0" dirty="0">
                <a:effectLst/>
                <a:latin typeface="-apple-system"/>
              </a:rPr>
              <a:t>.</a:t>
            </a:r>
          </a:p>
          <a:p>
            <a:pPr algn="l" fontAlgn="base">
              <a:buFont typeface="Arial" panose="020B0604020202020204" pitchFamily="34" charset="0"/>
              <a:buChar char="•"/>
            </a:pPr>
            <a:r>
              <a:rPr lang="en-US" sz="2000" b="0" i="0" dirty="0">
                <a:effectLst/>
                <a:latin typeface="-apple-system"/>
              </a:rPr>
              <a:t>Request to the SpaceX API</a:t>
            </a:r>
          </a:p>
          <a:p>
            <a:pPr algn="l" fontAlgn="base">
              <a:buFont typeface="Arial" panose="020B0604020202020204" pitchFamily="34" charset="0"/>
              <a:buChar char="•"/>
            </a:pPr>
            <a:r>
              <a:rPr lang="en-US" sz="2000" b="0" i="0" dirty="0">
                <a:effectLst/>
                <a:latin typeface="-apple-system"/>
              </a:rPr>
              <a:t>Clean the requested data</a:t>
            </a:r>
            <a:endParaRPr lang="en-US" sz="2200" dirty="0">
              <a:solidFill>
                <a:schemeClr val="accent3">
                  <a:lumMod val="25000"/>
                </a:schemeClr>
              </a:solidFill>
              <a:latin typeface="Abadi"/>
            </a:endParaRPr>
          </a:p>
          <a:p>
            <a:r>
              <a:rPr lang="en-US" sz="2000" dirty="0"/>
              <a:t>https://github.com/hannafarsin/IBM-Data-Science-Proffessional-Certificate-/blob/main/Applied%20Data%20Science%20Capstone/module1/jupyter-labs-spacex-data-collection-api.ipynb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E78ECF1A-E8B8-41F8-B5A1-752BB02718DD}"/>
              </a:ext>
            </a:extLst>
          </p:cNvPr>
          <p:cNvPicPr>
            <a:picLocks noChangeAspect="1"/>
          </p:cNvPicPr>
          <p:nvPr/>
        </p:nvPicPr>
        <p:blipFill>
          <a:blip r:embed="rId3"/>
          <a:stretch>
            <a:fillRect/>
          </a:stretch>
        </p:blipFill>
        <p:spPr>
          <a:xfrm>
            <a:off x="5562722" y="1765878"/>
            <a:ext cx="6629278"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500"/>
            <a:ext cx="4084638" cy="5457520"/>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Performs web scraping to collect Falcon 9 historical launch records from a Wikipedia page titled `List of Falcon 9 and Falcon Heavy launches`.</a:t>
            </a:r>
          </a:p>
          <a:p>
            <a:pPr>
              <a:lnSpc>
                <a:spcPct val="100000"/>
              </a:lnSpc>
              <a:spcBef>
                <a:spcPts val="1400"/>
              </a:spcBef>
            </a:pPr>
            <a:r>
              <a:rPr lang="en-US" sz="1800" dirty="0">
                <a:solidFill>
                  <a:schemeClr val="accent3">
                    <a:lumMod val="25000"/>
                  </a:schemeClr>
                </a:solidFill>
                <a:latin typeface="Abadi"/>
              </a:rPr>
              <a:t>Web scrap Falcon 9 launch records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a:t>
            </a:r>
          </a:p>
          <a:p>
            <a:pPr>
              <a:lnSpc>
                <a:spcPct val="100000"/>
              </a:lnSpc>
              <a:spcBef>
                <a:spcPts val="1400"/>
              </a:spcBef>
            </a:pPr>
            <a:r>
              <a:rPr lang="en-US" sz="1800" dirty="0">
                <a:solidFill>
                  <a:schemeClr val="accent3">
                    <a:lumMod val="25000"/>
                  </a:schemeClr>
                </a:solidFill>
                <a:latin typeface="Abadi" panose="020B0604020104020204" pitchFamily="34" charset="0"/>
              </a:rPr>
              <a:t>Extract a Falcon 9 launch records HTML table from Wikipedia.</a:t>
            </a:r>
          </a:p>
          <a:p>
            <a:pPr>
              <a:lnSpc>
                <a:spcPct val="100000"/>
              </a:lnSpc>
              <a:spcBef>
                <a:spcPts val="1400"/>
              </a:spcBef>
            </a:pPr>
            <a:r>
              <a:rPr lang="en-US" sz="1800" dirty="0">
                <a:solidFill>
                  <a:schemeClr val="accent3">
                    <a:lumMod val="25000"/>
                  </a:schemeClr>
                </a:solidFill>
                <a:latin typeface="Abadi" panose="020B0604020104020204" pitchFamily="34" charset="0"/>
              </a:rPr>
              <a:t>Parse the table and convert it into a Pandas data frame.</a:t>
            </a:r>
          </a:p>
          <a:p>
            <a:pPr>
              <a:lnSpc>
                <a:spcPct val="100000"/>
              </a:lnSpc>
              <a:spcBef>
                <a:spcPts val="1400"/>
              </a:spcBef>
            </a:pPr>
            <a:r>
              <a:rPr lang="en-US" sz="1800" dirty="0">
                <a:solidFill>
                  <a:schemeClr val="accent3">
                    <a:lumMod val="25000"/>
                  </a:schemeClr>
                </a:solidFill>
                <a:latin typeface="Abadi" panose="020B0604020104020204" pitchFamily="34" charset="0"/>
              </a:rPr>
              <a:t>https://github.com/hannafarsin/IBM-Data-Science-Proffessional-Certificate-/blob/main/Applied%20Data%20Science%20Capstone/module1/jupyter-labs-webscraping%20(1).ipynb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9" name="Picture 8">
            <a:extLst>
              <a:ext uri="{FF2B5EF4-FFF2-40B4-BE49-F238E27FC236}">
                <a16:creationId xmlns:a16="http://schemas.microsoft.com/office/drawing/2014/main" id="{8A454FA8-EB83-448E-936C-6129B3AFA0A6}"/>
              </a:ext>
            </a:extLst>
          </p:cNvPr>
          <p:cNvPicPr>
            <a:picLocks noChangeAspect="1"/>
          </p:cNvPicPr>
          <p:nvPr/>
        </p:nvPicPr>
        <p:blipFill>
          <a:blip r:embed="rId4"/>
          <a:stretch>
            <a:fillRect/>
          </a:stretch>
        </p:blipFill>
        <p:spPr>
          <a:xfrm>
            <a:off x="4664989" y="1565330"/>
            <a:ext cx="7527011" cy="495945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5002</TotalTime>
  <Words>2933</Words>
  <Application>Microsoft Office PowerPoint</Application>
  <PresentationFormat>Widescreen</PresentationFormat>
  <Paragraphs>291</Paragraphs>
  <Slides>47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-apple-system</vt:lpstr>
      <vt:lpstr>Arial</vt:lpstr>
      <vt:lpstr>Arial Unicode MS</vt:lpstr>
      <vt:lpstr>Calibri</vt:lpstr>
      <vt:lpstr>Calibri Light</vt:lpstr>
      <vt:lpstr>IBM Plex Mono SemiBold</vt:lpstr>
      <vt:lpstr>IBM Plex Mono Text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TOSHIBA</cp:lastModifiedBy>
  <cp:revision>204</cp:revision>
  <dcterms:created xsi:type="dcterms:W3CDTF">2021-04-29T18:58:34Z</dcterms:created>
  <dcterms:modified xsi:type="dcterms:W3CDTF">2025-06-24T23:43:29Z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